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lear Sans Thin" panose="020B0604020202020204" charset="0"/>
      <p:regular r:id="rId49"/>
      <p:bold r:id="rId50"/>
    </p:embeddedFont>
    <p:embeddedFont>
      <p:font typeface="Open Sans" panose="020B0604020202020204" charset="0"/>
      <p:regular r:id="rId51"/>
      <p:bold r:id="rId52"/>
      <p:italic r:id="rId53"/>
      <p:boldItalic r:id="rId54"/>
    </p:embeddedFont>
    <p:embeddedFont>
      <p:font typeface="Open Sans Light" panose="020B060402020202020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7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802" y="7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A0E15-69ED-4CE5-A61D-379D2667821C}" type="datetimeFigureOut">
              <a:rPr lang="en-US" smtClean="0"/>
              <a:t>6/7/2019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EB42B-2E5D-47F1-9DAF-D5688FFDF1E7}" type="slidenum">
              <a:rPr lang="en-US" smtClean="0"/>
              <a:t>‹#›</a:t>
            </a:fld>
            <a:endParaRPr lang="en-US"/>
          </a:p>
        </p:txBody>
      </p:sp>
    </p:spTree>
    <p:extLst>
      <p:ext uri="{BB962C8B-B14F-4D97-AF65-F5344CB8AC3E}">
        <p14:creationId xmlns:p14="http://schemas.microsoft.com/office/powerpoint/2010/main" val="131171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EB42B-2E5D-47F1-9DAF-D5688FFDF1E7}" type="slidenum">
              <a:rPr lang="en-US" smtClean="0"/>
              <a:t>8</a:t>
            </a:fld>
            <a:endParaRPr lang="en-US"/>
          </a:p>
        </p:txBody>
      </p:sp>
    </p:spTree>
    <p:extLst>
      <p:ext uri="{BB962C8B-B14F-4D97-AF65-F5344CB8AC3E}">
        <p14:creationId xmlns:p14="http://schemas.microsoft.com/office/powerpoint/2010/main" val="263695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211094"/>
            <a:ext cx="18288000" cy="7744414"/>
          </a:xfrm>
          <a:prstGeom prst="rect">
            <a:avLst/>
          </a:prstGeom>
        </p:spPr>
      </p:pic>
      <p:pic>
        <p:nvPicPr>
          <p:cNvPr id="3" name="Picture 3"/>
          <p:cNvPicPr>
            <a:picLocks noChangeAspect="1"/>
          </p:cNvPicPr>
          <p:nvPr/>
        </p:nvPicPr>
        <p:blipFill>
          <a:blip r:embed="rId3"/>
          <a:srcRect/>
          <a:stretch>
            <a:fillRect/>
          </a:stretch>
        </p:blipFill>
        <p:spPr>
          <a:xfrm>
            <a:off x="3530842" y="580832"/>
            <a:ext cx="11226316" cy="2287362"/>
          </a:xfrm>
          <a:prstGeom prst="rect">
            <a:avLst/>
          </a:prstGeom>
        </p:spPr>
      </p:pic>
      <p:pic>
        <p:nvPicPr>
          <p:cNvPr id="4" name="Picture 4"/>
          <p:cNvPicPr>
            <a:picLocks noChangeAspect="1"/>
          </p:cNvPicPr>
          <p:nvPr/>
        </p:nvPicPr>
        <p:blipFill>
          <a:blip r:embed="rId4" cstate="email">
            <a:alphaModFix amt="25000"/>
            <a:extLst>
              <a:ext uri="{28A0092B-C50C-407E-A947-70E740481C1C}">
                <a14:useLocalDpi xmlns:a14="http://schemas.microsoft.com/office/drawing/2010/main"/>
              </a:ext>
            </a:extLst>
          </a:blip>
          <a:srcRect/>
          <a:stretch>
            <a:fillRect/>
          </a:stretch>
        </p:blipFill>
        <p:spPr>
          <a:xfrm>
            <a:off x="760566" y="121635"/>
            <a:ext cx="14708034" cy="10736865"/>
          </a:xfrm>
          <a:prstGeom prst="rect">
            <a:avLst/>
          </a:prstGeom>
        </p:spPr>
      </p:pic>
      <p:pic>
        <p:nvPicPr>
          <p:cNvPr id="5"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6198753" y="8655624"/>
            <a:ext cx="1289147" cy="1205352"/>
          </a:xfrm>
          <a:prstGeom prst="rect">
            <a:avLst/>
          </a:prstGeom>
        </p:spPr>
      </p:pic>
      <p:pic>
        <p:nvPicPr>
          <p:cNvPr id="6" name="Picture 6"/>
          <p:cNvPicPr>
            <a:picLocks noChangeAspect="1"/>
          </p:cNvPicPr>
          <p:nvPr/>
        </p:nvPicPr>
        <p:blipFill>
          <a:blip r:embed="rId6"/>
          <a:srcRect/>
          <a:stretch>
            <a:fillRect/>
          </a:stretch>
        </p:blipFill>
        <p:spPr>
          <a:xfrm>
            <a:off x="14531266" y="8474939"/>
            <a:ext cx="1323665" cy="13860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01" y="1167882"/>
            <a:ext cx="18488158" cy="7508715"/>
          </a:xfrm>
          <a:prstGeom prst="rect">
            <a:avLst/>
          </a:prstGeom>
          <a:solidFill>
            <a:srgbClr val="3097A8">
              <a:alpha val="14901"/>
            </a:srgbClr>
          </a:solidFill>
        </p:spPr>
      </p:sp>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49588" y="4887847"/>
            <a:ext cx="4993602" cy="2826567"/>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68477" y="4918656"/>
            <a:ext cx="4993602" cy="2826567"/>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287367" y="4918656"/>
            <a:ext cx="4993602" cy="2826567"/>
          </a:xfrm>
          <a:prstGeom prst="rect">
            <a:avLst/>
          </a:prstGeom>
        </p:spPr>
      </p:pic>
      <p:grpSp>
        <p:nvGrpSpPr>
          <p:cNvPr id="6" name="Group 6"/>
          <p:cNvGrpSpPr/>
          <p:nvPr/>
        </p:nvGrpSpPr>
        <p:grpSpPr>
          <a:xfrm>
            <a:off x="-145429" y="7505700"/>
            <a:ext cx="6391500" cy="2038225"/>
            <a:chOff x="0" y="-494396"/>
            <a:chExt cx="8522001" cy="2717633"/>
          </a:xfrm>
        </p:grpSpPr>
        <p:sp>
          <p:nvSpPr>
            <p:cNvPr id="7" name="TextBox 7"/>
            <p:cNvSpPr txBox="1"/>
            <p:nvPr/>
          </p:nvSpPr>
          <p:spPr>
            <a:xfrm>
              <a:off x="0" y="-494396"/>
              <a:ext cx="8522001" cy="1447928"/>
            </a:xfrm>
            <a:prstGeom prst="rect">
              <a:avLst/>
            </a:prstGeom>
          </p:spPr>
          <p:txBody>
            <a:bodyPr lIns="0" tIns="0" rIns="0" bIns="0" rtlCol="0" anchor="t">
              <a:spAutoFit/>
            </a:bodyPr>
            <a:lstStyle/>
            <a:p>
              <a:pPr algn="ctr">
                <a:lnSpc>
                  <a:spcPts val="10469"/>
                </a:lnSpc>
              </a:pPr>
              <a:r>
                <a:rPr lang="en-US" sz="5033" b="1" i="0" spc="296" dirty="0">
                  <a:solidFill>
                    <a:srgbClr val="3097A8"/>
                  </a:solidFill>
                  <a:latin typeface="Open Sans"/>
                </a:rPr>
                <a:t>HOTEL</a:t>
              </a:r>
            </a:p>
          </p:txBody>
        </p:sp>
        <p:sp>
          <p:nvSpPr>
            <p:cNvPr id="8" name="TextBox 8"/>
            <p:cNvSpPr txBox="1"/>
            <p:nvPr/>
          </p:nvSpPr>
          <p:spPr>
            <a:xfrm>
              <a:off x="8943" y="1471897"/>
              <a:ext cx="8504115" cy="751340"/>
            </a:xfrm>
            <a:prstGeom prst="rect">
              <a:avLst/>
            </a:prstGeom>
          </p:spPr>
          <p:txBody>
            <a:bodyPr lIns="0" tIns="0" rIns="0" bIns="0" rtlCol="0" anchor="t">
              <a:spAutoFit/>
            </a:bodyPr>
            <a:lstStyle/>
            <a:p>
              <a:pPr algn="ctr">
                <a:lnSpc>
                  <a:spcPts val="4770"/>
                </a:lnSpc>
              </a:pPr>
              <a:r>
                <a:rPr lang="en-US" sz="3407" b="0" i="0" spc="34" dirty="0">
                  <a:solidFill>
                    <a:srgbClr val="3097A8"/>
                  </a:solidFill>
                  <a:latin typeface="Open Sans"/>
                </a:rPr>
                <a:t>Nine Unique Suites</a:t>
              </a:r>
            </a:p>
          </p:txBody>
        </p:sp>
      </p:grpSp>
      <p:grpSp>
        <p:nvGrpSpPr>
          <p:cNvPr id="9" name="Group 9"/>
          <p:cNvGrpSpPr/>
          <p:nvPr/>
        </p:nvGrpSpPr>
        <p:grpSpPr>
          <a:xfrm>
            <a:off x="5756830" y="7866157"/>
            <a:ext cx="6697972" cy="1663943"/>
            <a:chOff x="0" y="0"/>
            <a:chExt cx="8930629" cy="2218591"/>
          </a:xfrm>
        </p:grpSpPr>
        <p:sp>
          <p:nvSpPr>
            <p:cNvPr id="10" name="TextBox 10"/>
            <p:cNvSpPr txBox="1"/>
            <p:nvPr/>
          </p:nvSpPr>
          <p:spPr>
            <a:xfrm>
              <a:off x="0" y="-133350"/>
              <a:ext cx="8930629" cy="1087054"/>
            </a:xfrm>
            <a:prstGeom prst="rect">
              <a:avLst/>
            </a:prstGeom>
          </p:spPr>
          <p:txBody>
            <a:bodyPr lIns="0" tIns="0" rIns="0" bIns="0" rtlCol="0" anchor="t">
              <a:spAutoFit/>
            </a:bodyPr>
            <a:lstStyle/>
            <a:p>
              <a:pPr algn="ctr">
                <a:lnSpc>
                  <a:spcPts val="7069"/>
                </a:lnSpc>
              </a:pPr>
              <a:r>
                <a:rPr lang="en-US" sz="4713" b="1" i="0" spc="612" dirty="0">
                  <a:solidFill>
                    <a:srgbClr val="3097A8"/>
                  </a:solidFill>
                  <a:latin typeface="Open Sans"/>
                </a:rPr>
                <a:t>RESTAURANT </a:t>
              </a:r>
            </a:p>
          </p:txBody>
        </p:sp>
        <p:sp>
          <p:nvSpPr>
            <p:cNvPr id="11" name="TextBox 11"/>
            <p:cNvSpPr txBox="1"/>
            <p:nvPr/>
          </p:nvSpPr>
          <p:spPr>
            <a:xfrm>
              <a:off x="9372" y="1440721"/>
              <a:ext cx="8911886" cy="777870"/>
            </a:xfrm>
            <a:prstGeom prst="rect">
              <a:avLst/>
            </a:prstGeom>
          </p:spPr>
          <p:txBody>
            <a:bodyPr lIns="0" tIns="0" rIns="0" bIns="0" rtlCol="0" anchor="t">
              <a:spAutoFit/>
            </a:bodyPr>
            <a:lstStyle/>
            <a:p>
              <a:pPr algn="ctr">
                <a:lnSpc>
                  <a:spcPts val="4998"/>
                </a:lnSpc>
              </a:pPr>
              <a:r>
                <a:rPr lang="en-US" sz="3570" b="0" i="0" spc="35">
                  <a:solidFill>
                    <a:srgbClr val="3097A8"/>
                  </a:solidFill>
                  <a:latin typeface="Open Sans"/>
                </a:rPr>
                <a:t>Award Winning Cuisine</a:t>
              </a:r>
            </a:p>
          </p:txBody>
        </p:sp>
      </p:grpSp>
      <p:grpSp>
        <p:nvGrpSpPr>
          <p:cNvPr id="12" name="Group 12"/>
          <p:cNvGrpSpPr/>
          <p:nvPr/>
        </p:nvGrpSpPr>
        <p:grpSpPr>
          <a:xfrm>
            <a:off x="11676379" y="7505700"/>
            <a:ext cx="6391500" cy="2057400"/>
            <a:chOff x="0" y="-475964"/>
            <a:chExt cx="8522001" cy="2743200"/>
          </a:xfrm>
        </p:grpSpPr>
        <p:sp>
          <p:nvSpPr>
            <p:cNvPr id="13" name="TextBox 13"/>
            <p:cNvSpPr txBox="1"/>
            <p:nvPr/>
          </p:nvSpPr>
          <p:spPr>
            <a:xfrm>
              <a:off x="0" y="-475964"/>
              <a:ext cx="8522001" cy="1568721"/>
            </a:xfrm>
            <a:prstGeom prst="rect">
              <a:avLst/>
            </a:prstGeom>
          </p:spPr>
          <p:txBody>
            <a:bodyPr wrap="square" lIns="0" tIns="0" rIns="0" bIns="0" rtlCol="0" anchor="t">
              <a:spAutoFit/>
            </a:bodyPr>
            <a:lstStyle/>
            <a:p>
              <a:pPr algn="ctr">
                <a:lnSpc>
                  <a:spcPts val="10469"/>
                </a:lnSpc>
              </a:pPr>
              <a:r>
                <a:rPr lang="en-US" sz="5033" b="1" i="0" spc="296" dirty="0">
                  <a:solidFill>
                    <a:srgbClr val="3097A8"/>
                  </a:solidFill>
                  <a:latin typeface="Open Sans"/>
                </a:rPr>
                <a:t>SPA</a:t>
              </a:r>
            </a:p>
          </p:txBody>
        </p:sp>
        <p:sp>
          <p:nvSpPr>
            <p:cNvPr id="14" name="TextBox 14"/>
            <p:cNvSpPr txBox="1"/>
            <p:nvPr/>
          </p:nvSpPr>
          <p:spPr>
            <a:xfrm>
              <a:off x="8943" y="1515896"/>
              <a:ext cx="8504116" cy="751340"/>
            </a:xfrm>
            <a:prstGeom prst="rect">
              <a:avLst/>
            </a:prstGeom>
          </p:spPr>
          <p:txBody>
            <a:bodyPr lIns="0" tIns="0" rIns="0" bIns="0" rtlCol="0" anchor="t">
              <a:spAutoFit/>
            </a:bodyPr>
            <a:lstStyle/>
            <a:p>
              <a:pPr algn="ctr">
                <a:lnSpc>
                  <a:spcPts val="4770"/>
                </a:lnSpc>
              </a:pPr>
              <a:r>
                <a:rPr lang="en-US" sz="3407" b="0" i="0" spc="34" dirty="0">
                  <a:solidFill>
                    <a:srgbClr val="3097A8"/>
                  </a:solidFill>
                  <a:latin typeface="Open Sans"/>
                </a:rPr>
                <a:t>Wellness &amp; Fitness</a:t>
              </a:r>
            </a:p>
          </p:txBody>
        </p:sp>
      </p:grpSp>
      <p:grpSp>
        <p:nvGrpSpPr>
          <p:cNvPr id="15" name="Group 15"/>
          <p:cNvGrpSpPr/>
          <p:nvPr/>
        </p:nvGrpSpPr>
        <p:grpSpPr>
          <a:xfrm>
            <a:off x="2856200" y="1515032"/>
            <a:ext cx="12575600" cy="3143411"/>
            <a:chOff x="0" y="0"/>
            <a:chExt cx="16767466" cy="4191215"/>
          </a:xfrm>
        </p:grpSpPr>
        <p:sp>
          <p:nvSpPr>
            <p:cNvPr id="16" name="AutoShape 16"/>
            <p:cNvSpPr/>
            <p:nvPr/>
          </p:nvSpPr>
          <p:spPr>
            <a:xfrm>
              <a:off x="0" y="0"/>
              <a:ext cx="16767466" cy="4191215"/>
            </a:xfrm>
            <a:prstGeom prst="rect">
              <a:avLst/>
            </a:prstGeom>
            <a:solidFill>
              <a:srgbClr val="3097A8"/>
            </a:solidFill>
          </p:spPr>
        </p:sp>
        <p:sp>
          <p:nvSpPr>
            <p:cNvPr id="17" name="TextBox 17"/>
            <p:cNvSpPr txBox="1"/>
            <p:nvPr/>
          </p:nvSpPr>
          <p:spPr>
            <a:xfrm>
              <a:off x="771216" y="878620"/>
              <a:ext cx="15225034" cy="1813705"/>
            </a:xfrm>
            <a:prstGeom prst="rect">
              <a:avLst/>
            </a:prstGeom>
          </p:spPr>
          <p:txBody>
            <a:bodyPr lIns="0" tIns="0" rIns="0" bIns="0" rtlCol="0" anchor="t">
              <a:spAutoFit/>
            </a:bodyPr>
            <a:lstStyle/>
            <a:p>
              <a:pPr algn="ctr">
                <a:lnSpc>
                  <a:spcPts val="9760"/>
                </a:lnSpc>
              </a:pPr>
              <a:r>
                <a:rPr lang="en-US" sz="9959" b="0" i="0">
                  <a:solidFill>
                    <a:srgbClr val="FFFFFF"/>
                  </a:solidFill>
                  <a:latin typeface="Clear Sans Thin"/>
                </a:rPr>
                <a:t>Quintessence Hotel</a:t>
              </a:r>
            </a:p>
          </p:txBody>
        </p:sp>
        <p:sp>
          <p:nvSpPr>
            <p:cNvPr id="18" name="TextBox 18"/>
            <p:cNvSpPr txBox="1"/>
            <p:nvPr/>
          </p:nvSpPr>
          <p:spPr>
            <a:xfrm>
              <a:off x="771216" y="2947723"/>
              <a:ext cx="15225034" cy="574421"/>
            </a:xfrm>
            <a:prstGeom prst="rect">
              <a:avLst/>
            </a:prstGeom>
          </p:spPr>
          <p:txBody>
            <a:bodyPr lIns="0" tIns="0" rIns="0" bIns="0" rtlCol="0" anchor="t">
              <a:spAutoFit/>
            </a:bodyPr>
            <a:lstStyle/>
            <a:p>
              <a:pPr algn="ctr">
                <a:lnSpc>
                  <a:spcPts val="3944"/>
                </a:lnSpc>
              </a:pPr>
              <a:r>
                <a:rPr lang="en-US" sz="2817" b="0" i="1" spc="140" dirty="0">
                  <a:solidFill>
                    <a:srgbClr val="FFFFFF"/>
                  </a:solidFill>
                  <a:latin typeface="Open Sans Light"/>
                </a:rPr>
                <a:t>A Tropical Grand Mansion| Anguilla, British West Indies </a:t>
              </a:r>
            </a:p>
          </p:txBody>
        </p:sp>
      </p:grpSp>
      <p:sp>
        <p:nvSpPr>
          <p:cNvPr id="19" name="TextBox 19"/>
          <p:cNvSpPr txBox="1"/>
          <p:nvPr/>
        </p:nvSpPr>
        <p:spPr>
          <a:xfrm>
            <a:off x="2486891" y="510929"/>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097A8"/>
        </a:solidFill>
        <a:effectLst/>
      </p:bgPr>
    </p:bg>
    <p:spTree>
      <p:nvGrpSpPr>
        <p:cNvPr id="1" name=""/>
        <p:cNvGrpSpPr/>
        <p:nvPr/>
      </p:nvGrpSpPr>
      <p:grpSpPr>
        <a:xfrm>
          <a:off x="0" y="0"/>
          <a:ext cx="0" cy="0"/>
          <a:chOff x="0" y="0"/>
          <a:chExt cx="0" cy="0"/>
        </a:xfrm>
      </p:grpSpPr>
      <p:sp>
        <p:nvSpPr>
          <p:cNvPr id="2" name="TextBox 2"/>
          <p:cNvSpPr txBox="1"/>
          <p:nvPr/>
        </p:nvSpPr>
        <p:spPr>
          <a:xfrm>
            <a:off x="615105" y="971721"/>
            <a:ext cx="12301472" cy="3010296"/>
          </a:xfrm>
          <a:prstGeom prst="rect">
            <a:avLst/>
          </a:prstGeom>
        </p:spPr>
        <p:txBody>
          <a:bodyPr lIns="0" tIns="0" rIns="0" bIns="0" rtlCol="0" anchor="t">
            <a:spAutoFit/>
          </a:bodyPr>
          <a:lstStyle/>
          <a:p>
            <a:pPr>
              <a:lnSpc>
                <a:spcPts val="6545"/>
              </a:lnSpc>
              <a:spcBef>
                <a:spcPct val="0"/>
              </a:spcBef>
            </a:pPr>
            <a:r>
              <a:rPr lang="en-US" sz="4675" i="1" dirty="0">
                <a:solidFill>
                  <a:srgbClr val="FFFFFF"/>
                </a:solidFill>
                <a:latin typeface="Open Sans"/>
              </a:rPr>
              <a:t>The Relais &amp; Châteaux Commitments</a:t>
            </a:r>
          </a:p>
          <a:p>
            <a:pPr marL="512200" lvl="1" indent="-256100">
              <a:lnSpc>
                <a:spcPts val="4343"/>
              </a:lnSpc>
              <a:buFont typeface="Arial"/>
              <a:buChar char="•"/>
            </a:pPr>
            <a:r>
              <a:rPr lang="en-US" sz="3102" i="0" dirty="0">
                <a:solidFill>
                  <a:srgbClr val="FFFFFF"/>
                </a:solidFill>
                <a:latin typeface="Open Sans"/>
              </a:rPr>
              <a:t>To preserve the diversity of cuisines and hospitality in this world so that future generations can know and share in their richness</a:t>
            </a:r>
          </a:p>
          <a:p>
            <a:pPr marL="512200" lvl="1" indent="-256100">
              <a:lnSpc>
                <a:spcPts val="4343"/>
              </a:lnSpc>
              <a:buFont typeface="Arial"/>
              <a:buChar char="•"/>
            </a:pPr>
            <a:r>
              <a:rPr lang="en-US" sz="3102" i="0" dirty="0">
                <a:solidFill>
                  <a:srgbClr val="FFFFFF"/>
                </a:solidFill>
                <a:latin typeface="Open Sans"/>
              </a:rPr>
              <a:t>Share our passion for all that is good and beautiful in this world</a:t>
            </a:r>
          </a:p>
          <a:p>
            <a:pPr marL="512200" lvl="1" indent="-256100">
              <a:lnSpc>
                <a:spcPts val="4343"/>
              </a:lnSpc>
              <a:buFont typeface="Arial"/>
              <a:buChar char="•"/>
            </a:pPr>
            <a:r>
              <a:rPr lang="en-US" sz="3102" i="0" dirty="0">
                <a:solidFill>
                  <a:srgbClr val="FFFFFF"/>
                </a:solidFill>
                <a:latin typeface="Open Sans"/>
              </a:rPr>
              <a:t>To work together to create a more humane world</a:t>
            </a:r>
          </a:p>
        </p:txBody>
      </p:sp>
      <p:grpSp>
        <p:nvGrpSpPr>
          <p:cNvPr id="3" name="Group 3"/>
          <p:cNvGrpSpPr/>
          <p:nvPr/>
        </p:nvGrpSpPr>
        <p:grpSpPr>
          <a:xfrm>
            <a:off x="6006107" y="4483168"/>
            <a:ext cx="7405770" cy="4729417"/>
            <a:chOff x="0" y="0"/>
            <a:chExt cx="9874360" cy="6305889"/>
          </a:xfrm>
        </p:grpSpPr>
        <p:sp>
          <p:nvSpPr>
            <p:cNvPr id="4" name="TextBox 4"/>
            <p:cNvSpPr txBox="1"/>
            <p:nvPr/>
          </p:nvSpPr>
          <p:spPr>
            <a:xfrm>
              <a:off x="0" y="676275"/>
              <a:ext cx="7453314" cy="4005359"/>
            </a:xfrm>
            <a:prstGeom prst="rect">
              <a:avLst/>
            </a:prstGeom>
          </p:spPr>
          <p:txBody>
            <a:bodyPr lIns="0" tIns="0" rIns="0" bIns="0" rtlCol="0" anchor="t">
              <a:spAutoFit/>
            </a:bodyPr>
            <a:lstStyle/>
            <a:p>
              <a:pPr algn="r">
                <a:lnSpc>
                  <a:spcPts val="10281"/>
                </a:lnSpc>
              </a:pPr>
              <a:r>
                <a:rPr lang="en-US" sz="14480" b="0" i="0">
                  <a:solidFill>
                    <a:srgbClr val="FFFFFF"/>
                  </a:solidFill>
                  <a:latin typeface="Open Sans Light"/>
                </a:rPr>
                <a:t>Ultra Luxury</a:t>
              </a:r>
            </a:p>
          </p:txBody>
        </p:sp>
        <p:sp>
          <p:nvSpPr>
            <p:cNvPr id="5" name="TextBox 5"/>
            <p:cNvSpPr txBox="1"/>
            <p:nvPr/>
          </p:nvSpPr>
          <p:spPr>
            <a:xfrm>
              <a:off x="1837919" y="4304027"/>
              <a:ext cx="8036441" cy="2001862"/>
            </a:xfrm>
            <a:prstGeom prst="rect">
              <a:avLst/>
            </a:prstGeom>
          </p:spPr>
          <p:txBody>
            <a:bodyPr lIns="0" tIns="0" rIns="0" bIns="0" rtlCol="0" anchor="t">
              <a:spAutoFit/>
            </a:bodyPr>
            <a:lstStyle/>
            <a:p>
              <a:pPr>
                <a:lnSpc>
                  <a:spcPts val="5964"/>
                </a:lnSpc>
              </a:pPr>
              <a:r>
                <a:rPr lang="en-US" sz="4849" b="1" i="0" spc="727">
                  <a:solidFill>
                    <a:srgbClr val="FFFFFF"/>
                  </a:solidFill>
                  <a:latin typeface="Clear Sans Thin"/>
                </a:rPr>
                <a:t>FOR THE </a:t>
              </a:r>
            </a:p>
            <a:p>
              <a:pPr>
                <a:lnSpc>
                  <a:spcPts val="5964"/>
                </a:lnSpc>
              </a:pPr>
              <a:r>
                <a:rPr lang="en-US" sz="4849" b="1" i="0" spc="727">
                  <a:solidFill>
                    <a:srgbClr val="FFFFFF"/>
                  </a:solidFill>
                  <a:latin typeface="Clear Sans Thin"/>
                </a:rPr>
                <a:t>CHOOSEN FEW</a:t>
              </a:r>
            </a:p>
          </p:txBody>
        </p:sp>
      </p:grpSp>
      <p:sp>
        <p:nvSpPr>
          <p:cNvPr id="6" name="TextBox 6"/>
          <p:cNvSpPr txBox="1"/>
          <p:nvPr/>
        </p:nvSpPr>
        <p:spPr>
          <a:xfrm>
            <a:off x="13365175" y="4143942"/>
            <a:ext cx="4313225" cy="5520550"/>
          </a:xfrm>
          <a:prstGeom prst="rect">
            <a:avLst/>
          </a:prstGeom>
        </p:spPr>
        <p:txBody>
          <a:bodyPr lIns="0" tIns="0" rIns="0" bIns="0" rtlCol="0" anchor="t">
            <a:spAutoFit/>
          </a:bodyPr>
          <a:lstStyle/>
          <a:p>
            <a:pPr algn="r">
              <a:lnSpc>
                <a:spcPts val="5018"/>
              </a:lnSpc>
              <a:spcBef>
                <a:spcPct val="0"/>
              </a:spcBef>
            </a:pPr>
            <a:r>
              <a:rPr lang="en-US" sz="3584" i="1" dirty="0">
                <a:solidFill>
                  <a:srgbClr val="FFFFFF"/>
                </a:solidFill>
                <a:latin typeface="Open Sans"/>
              </a:rPr>
              <a:t>Forbes Travel Guide Star Rating</a:t>
            </a:r>
          </a:p>
          <a:p>
            <a:pPr marL="430843" lvl="1" indent="-215421">
              <a:lnSpc>
                <a:spcPts val="3653"/>
              </a:lnSpc>
              <a:buFont typeface="Arial"/>
              <a:buChar char="•"/>
            </a:pPr>
            <a:r>
              <a:rPr lang="en-US" sz="2609" dirty="0">
                <a:solidFill>
                  <a:srgbClr val="FFFFFF"/>
                </a:solidFill>
                <a:latin typeface="Open Sans"/>
              </a:rPr>
              <a:t>Only independent, global rating system for luxury hotels, restaurants and spas, since 1958.</a:t>
            </a:r>
          </a:p>
          <a:p>
            <a:pPr marL="430843" lvl="1" indent="-215421">
              <a:lnSpc>
                <a:spcPts val="3653"/>
              </a:lnSpc>
              <a:buFont typeface="Arial"/>
              <a:buChar char="•"/>
            </a:pPr>
            <a:r>
              <a:rPr lang="en-US" sz="2609" dirty="0">
                <a:solidFill>
                  <a:srgbClr val="FFFFFF"/>
                </a:solidFill>
                <a:latin typeface="Open Sans"/>
              </a:rPr>
              <a:t>Luxury is verified by anonymous professional inspectors </a:t>
            </a:r>
          </a:p>
          <a:p>
            <a:pPr marL="430843" lvl="1" indent="-215421">
              <a:lnSpc>
                <a:spcPts val="3653"/>
              </a:lnSpc>
              <a:buFont typeface="Arial"/>
              <a:buChar char="•"/>
            </a:pPr>
            <a:r>
              <a:rPr lang="en-US" sz="2609" dirty="0">
                <a:solidFill>
                  <a:srgbClr val="FFFFFF"/>
                </a:solidFill>
                <a:latin typeface="Open Sans"/>
              </a:rPr>
              <a:t>Rating is based on 900 objective criteria</a:t>
            </a:r>
          </a:p>
        </p:txBody>
      </p:sp>
      <p:grpSp>
        <p:nvGrpSpPr>
          <p:cNvPr id="7" name="Group 7"/>
          <p:cNvGrpSpPr/>
          <p:nvPr/>
        </p:nvGrpSpPr>
        <p:grpSpPr>
          <a:xfrm>
            <a:off x="14697118" y="-169896"/>
            <a:ext cx="3895682" cy="398523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2"/>
          <a:srcRect/>
          <a:stretch>
            <a:fillRect/>
          </a:stretch>
        </p:blipFill>
        <p:spPr>
          <a:xfrm>
            <a:off x="15211609" y="412096"/>
            <a:ext cx="2776779" cy="2596289"/>
          </a:xfrm>
          <a:prstGeom prst="rect">
            <a:avLst/>
          </a:prstGeom>
        </p:spPr>
      </p:pic>
      <p:grpSp>
        <p:nvGrpSpPr>
          <p:cNvPr id="10" name="Group 10"/>
          <p:cNvGrpSpPr/>
          <p:nvPr/>
        </p:nvGrpSpPr>
        <p:grpSpPr>
          <a:xfrm>
            <a:off x="-510144" y="5273027"/>
            <a:ext cx="5486400" cy="54864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2" name="Picture 12"/>
          <p:cNvPicPr>
            <a:picLocks noChangeAspect="1"/>
          </p:cNvPicPr>
          <p:nvPr/>
        </p:nvPicPr>
        <p:blipFill>
          <a:blip r:embed="rId3"/>
          <a:srcRect/>
          <a:stretch>
            <a:fillRect/>
          </a:stretch>
        </p:blipFill>
        <p:spPr>
          <a:xfrm>
            <a:off x="533400" y="6023819"/>
            <a:ext cx="3466343" cy="361548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719" y="1731056"/>
            <a:ext cx="18402228" cy="8228222"/>
          </a:xfrm>
          <a:prstGeom prst="rect">
            <a:avLst/>
          </a:prstGeom>
        </p:spPr>
      </p:pic>
      <p:sp>
        <p:nvSpPr>
          <p:cNvPr id="3" name="TextBox 3"/>
          <p:cNvSpPr txBox="1"/>
          <p:nvPr/>
        </p:nvSpPr>
        <p:spPr>
          <a:xfrm>
            <a:off x="-110366" y="172948"/>
            <a:ext cx="10976350" cy="1367608"/>
          </a:xfrm>
          <a:prstGeom prst="rect">
            <a:avLst/>
          </a:prstGeom>
        </p:spPr>
        <p:txBody>
          <a:bodyPr lIns="0" tIns="0" rIns="0" bIns="0" rtlCol="0" anchor="t">
            <a:spAutoFit/>
          </a:bodyPr>
          <a:lstStyle/>
          <a:p>
            <a:pPr algn="ctr">
              <a:lnSpc>
                <a:spcPts val="11156"/>
              </a:lnSpc>
            </a:pPr>
            <a:r>
              <a:rPr lang="en-US" sz="8203" i="0" spc="82" dirty="0">
                <a:solidFill>
                  <a:srgbClr val="3097A8"/>
                </a:solidFill>
                <a:latin typeface="Open Sans Light"/>
              </a:rPr>
              <a:t>The Perfect Setting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801100"/>
            <a:chOff x="0" y="0"/>
            <a:chExt cx="24384000" cy="117348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6171333" cy="117348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298333" y="0"/>
              <a:ext cx="8085667" cy="11734800"/>
            </a:xfrm>
            <a:prstGeom prst="rect">
              <a:avLst/>
            </a:prstGeom>
          </p:spPr>
        </p:pic>
      </p:grpSp>
      <p:sp>
        <p:nvSpPr>
          <p:cNvPr id="5" name="TextBox 5"/>
          <p:cNvSpPr txBox="1"/>
          <p:nvPr/>
        </p:nvSpPr>
        <p:spPr>
          <a:xfrm>
            <a:off x="7519111" y="9058275"/>
            <a:ext cx="9803633" cy="1005725"/>
          </a:xfrm>
          <a:prstGeom prst="rect">
            <a:avLst/>
          </a:prstGeom>
        </p:spPr>
        <p:txBody>
          <a:bodyPr lIns="0" tIns="0" rIns="0" bIns="0" rtlCol="0" anchor="t">
            <a:spAutoFit/>
          </a:bodyPr>
          <a:lstStyle/>
          <a:p>
            <a:pPr>
              <a:lnSpc>
                <a:spcPts val="7437"/>
              </a:lnSpc>
            </a:pPr>
            <a:r>
              <a:rPr lang="en-US" sz="7828" b="0" i="0" spc="78">
                <a:solidFill>
                  <a:srgbClr val="3097A8"/>
                </a:solidFill>
                <a:latin typeface="Open Sans Light"/>
              </a:rPr>
              <a:t>Epicurean Pleasures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sp>
        <p:nvSpPr>
          <p:cNvPr id="4" name="TextBox 4"/>
          <p:cNvSpPr txBox="1"/>
          <p:nvPr/>
        </p:nvSpPr>
        <p:spPr>
          <a:xfrm>
            <a:off x="609600" y="3412297"/>
            <a:ext cx="7294225" cy="2673284"/>
          </a:xfrm>
          <a:prstGeom prst="rect">
            <a:avLst/>
          </a:prstGeom>
        </p:spPr>
        <p:txBody>
          <a:bodyPr lIns="0" tIns="0" rIns="0" bIns="0" rtlCol="0" anchor="t">
            <a:spAutoFit/>
          </a:bodyPr>
          <a:lstStyle/>
          <a:p>
            <a:pPr>
              <a:lnSpc>
                <a:spcPts val="10235"/>
              </a:lnSpc>
            </a:pPr>
            <a:r>
              <a:rPr lang="en-US" sz="10552" b="0" i="0">
                <a:solidFill>
                  <a:srgbClr val="FFFFFF"/>
                </a:solidFill>
                <a:latin typeface="Open Sans Light"/>
              </a:rPr>
              <a:t>Relax &amp; </a:t>
            </a:r>
          </a:p>
          <a:p>
            <a:pPr>
              <a:lnSpc>
                <a:spcPts val="10235"/>
              </a:lnSpc>
            </a:pPr>
            <a:r>
              <a:rPr lang="en-US" sz="10552" b="0" i="0">
                <a:solidFill>
                  <a:srgbClr val="FFFFFF"/>
                </a:solidFill>
                <a:latin typeface="Open Sans Light"/>
              </a:rPr>
              <a:t>Rejuvenate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97A8"/>
        </a:solidFill>
        <a:effectLst/>
      </p:bgPr>
    </p:bg>
    <p:spTree>
      <p:nvGrpSpPr>
        <p:cNvPr id="1" name=""/>
        <p:cNvGrpSpPr/>
        <p:nvPr/>
      </p:nvGrpSpPr>
      <p:grpSpPr>
        <a:xfrm>
          <a:off x="0" y="0"/>
          <a:ext cx="0" cy="0"/>
          <a:chOff x="0" y="0"/>
          <a:chExt cx="0" cy="0"/>
        </a:xfrm>
      </p:grpSpPr>
      <p:sp>
        <p:nvSpPr>
          <p:cNvPr id="2" name="AutoShape 2"/>
          <p:cNvSpPr/>
          <p:nvPr/>
        </p:nvSpPr>
        <p:spPr>
          <a:xfrm>
            <a:off x="926316" y="413734"/>
            <a:ext cx="17545316" cy="9497633"/>
          </a:xfrm>
          <a:prstGeom prst="rect">
            <a:avLst/>
          </a:prstGeom>
          <a:solidFill>
            <a:srgbClr val="F5F7F0">
              <a:alpha val="14901"/>
            </a:srgbClr>
          </a:solidFill>
        </p:spPr>
      </p:sp>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344903" y="1028700"/>
            <a:ext cx="9336696" cy="8309197"/>
          </a:xfrm>
          <a:prstGeom prst="rect">
            <a:avLst/>
          </a:prstGeom>
        </p:spPr>
      </p:pic>
      <p:sp>
        <p:nvSpPr>
          <p:cNvPr id="4" name="TextBox 4"/>
          <p:cNvSpPr txBox="1"/>
          <p:nvPr/>
        </p:nvSpPr>
        <p:spPr>
          <a:xfrm>
            <a:off x="11328744" y="4495288"/>
            <a:ext cx="6502056" cy="4750596"/>
          </a:xfrm>
          <a:prstGeom prst="rect">
            <a:avLst/>
          </a:prstGeom>
        </p:spPr>
        <p:txBody>
          <a:bodyPr wrap="square" lIns="0" tIns="0" rIns="0" bIns="0" rtlCol="0" anchor="t">
            <a:spAutoFit/>
          </a:bodyPr>
          <a:lstStyle/>
          <a:p>
            <a:pPr>
              <a:lnSpc>
                <a:spcPts val="3128"/>
              </a:lnSpc>
            </a:pPr>
            <a:r>
              <a:rPr lang="en-US" sz="2400" b="0" i="0" spc="20" dirty="0">
                <a:solidFill>
                  <a:srgbClr val="FFFFFF"/>
                </a:solidFill>
                <a:latin typeface="Open Sans"/>
              </a:rPr>
              <a:t>In the heart of the Caribbean, Anguilla—a British overseas territory, is located east of Puerto Rico and the British Virgin Islands; and north of St. Maarten, St Kitts and Nevis.  It is the most northerly of the Leeward Islands in the Lesser Antilles.</a:t>
            </a:r>
          </a:p>
          <a:p>
            <a:pPr>
              <a:lnSpc>
                <a:spcPts val="3128"/>
              </a:lnSpc>
            </a:pPr>
            <a:endParaRPr lang="en-US" sz="2400" b="0" i="0" spc="20" dirty="0">
              <a:solidFill>
                <a:srgbClr val="FFFFFF"/>
              </a:solidFill>
              <a:latin typeface="Open Sans"/>
            </a:endParaRPr>
          </a:p>
          <a:p>
            <a:pPr>
              <a:lnSpc>
                <a:spcPts val="3128"/>
              </a:lnSpc>
            </a:pPr>
            <a:r>
              <a:rPr lang="en-US" sz="2400" b="0" i="0" spc="20" dirty="0">
                <a:solidFill>
                  <a:srgbClr val="FFFFFF"/>
                </a:solidFill>
                <a:latin typeface="Open Sans"/>
              </a:rPr>
              <a:t>Most fly into St. Maarten (SXM) and take a 20-minute ferry to the island.   Connecting flights are available from San Juan, Puerto Rico (SJU).  All private flights can fly directly into Anguilla (AXA). </a:t>
            </a:r>
          </a:p>
        </p:txBody>
      </p:sp>
      <p:sp>
        <p:nvSpPr>
          <p:cNvPr id="5" name="TextBox 5"/>
          <p:cNvSpPr txBox="1"/>
          <p:nvPr/>
        </p:nvSpPr>
        <p:spPr>
          <a:xfrm>
            <a:off x="11404944" y="1085850"/>
            <a:ext cx="5676009" cy="2131613"/>
          </a:xfrm>
          <a:prstGeom prst="rect">
            <a:avLst/>
          </a:prstGeom>
        </p:spPr>
        <p:txBody>
          <a:bodyPr lIns="0" tIns="0" rIns="0" bIns="0" rtlCol="0" anchor="t">
            <a:spAutoFit/>
          </a:bodyPr>
          <a:lstStyle/>
          <a:p>
            <a:pPr>
              <a:lnSpc>
                <a:spcPts val="8325"/>
              </a:lnSpc>
            </a:pPr>
            <a:r>
              <a:rPr lang="en-US" sz="7500" b="0" i="0">
                <a:solidFill>
                  <a:srgbClr val="FFFFFF"/>
                </a:solidFill>
                <a:latin typeface="Open Sans Light"/>
              </a:rPr>
              <a:t>Where is Anguilla?</a:t>
            </a:r>
          </a:p>
        </p:txBody>
      </p:sp>
      <p:sp>
        <p:nvSpPr>
          <p:cNvPr id="6" name="TextBox 6"/>
          <p:cNvSpPr txBox="1"/>
          <p:nvPr/>
        </p:nvSpPr>
        <p:spPr>
          <a:xfrm>
            <a:off x="11162552" y="3731813"/>
            <a:ext cx="6160794" cy="567932"/>
          </a:xfrm>
          <a:prstGeom prst="rect">
            <a:avLst/>
          </a:prstGeom>
        </p:spPr>
        <p:txBody>
          <a:bodyPr lIns="0" tIns="0" rIns="0" bIns="0" rtlCol="0" anchor="t">
            <a:spAutoFit/>
          </a:bodyPr>
          <a:lstStyle/>
          <a:p>
            <a:pPr algn="ctr">
              <a:lnSpc>
                <a:spcPts val="4436"/>
              </a:lnSpc>
            </a:pPr>
            <a:r>
              <a:rPr lang="en-US" sz="3607" b="1" i="0" spc="541">
                <a:solidFill>
                  <a:srgbClr val="FFFFFF"/>
                </a:solidFill>
                <a:latin typeface="Clear Sans Thin"/>
              </a:rPr>
              <a:t>PRIVATE &amp; EXCLUSIVE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90800"/>
          </a:xfrm>
          <a:prstGeom prst="rect">
            <a:avLst/>
          </a:prstGeom>
          <a:solidFill>
            <a:srgbClr val="3097A8"/>
          </a:solidFill>
        </p:spPr>
      </p:sp>
      <p:sp>
        <p:nvSpPr>
          <p:cNvPr id="3" name="TextBox 3"/>
          <p:cNvSpPr txBox="1"/>
          <p:nvPr/>
        </p:nvSpPr>
        <p:spPr>
          <a:xfrm>
            <a:off x="688805" y="302313"/>
            <a:ext cx="16262879" cy="1321343"/>
          </a:xfrm>
          <a:prstGeom prst="rect">
            <a:avLst/>
          </a:prstGeom>
        </p:spPr>
        <p:txBody>
          <a:bodyPr lIns="0" tIns="0" rIns="0" bIns="0" rtlCol="0" anchor="t">
            <a:spAutoFit/>
          </a:bodyPr>
          <a:lstStyle/>
          <a:p>
            <a:pPr>
              <a:lnSpc>
                <a:spcPts val="10827"/>
              </a:lnSpc>
            </a:pPr>
            <a:r>
              <a:rPr lang="en-US" sz="7961" b="0" i="0" spc="79">
                <a:solidFill>
                  <a:srgbClr val="FFFFFF"/>
                </a:solidFill>
                <a:latin typeface="Open Sans"/>
              </a:rPr>
              <a:t>NINE UNIQUE SUITES</a:t>
            </a:r>
          </a:p>
        </p:txBody>
      </p:sp>
      <p:sp>
        <p:nvSpPr>
          <p:cNvPr id="4" name="TextBox 4"/>
          <p:cNvSpPr txBox="1"/>
          <p:nvPr/>
        </p:nvSpPr>
        <p:spPr>
          <a:xfrm>
            <a:off x="1679405" y="1546632"/>
            <a:ext cx="12887655" cy="621485"/>
          </a:xfrm>
          <a:prstGeom prst="rect">
            <a:avLst/>
          </a:prstGeom>
        </p:spPr>
        <p:txBody>
          <a:bodyPr lIns="0" tIns="0" rIns="0" bIns="0" rtlCol="0" anchor="t">
            <a:spAutoFit/>
          </a:bodyPr>
          <a:lstStyle/>
          <a:p>
            <a:pPr>
              <a:lnSpc>
                <a:spcPts val="4906"/>
              </a:lnSpc>
            </a:pPr>
            <a:r>
              <a:rPr lang="en-US" sz="3989" i="0" spc="598">
                <a:solidFill>
                  <a:srgbClr val="FFFFFF"/>
                </a:solidFill>
                <a:latin typeface="Open Sans"/>
              </a:rPr>
              <a:t>ULTRA LUXURY SERVICE &amp; AMENITIES</a:t>
            </a:r>
          </a:p>
        </p:txBody>
      </p:sp>
      <p:sp>
        <p:nvSpPr>
          <p:cNvPr id="5" name="TextBox 5"/>
          <p:cNvSpPr txBox="1"/>
          <p:nvPr/>
        </p:nvSpPr>
        <p:spPr>
          <a:xfrm>
            <a:off x="9448515" y="2889472"/>
            <a:ext cx="7960717" cy="6855059"/>
          </a:xfrm>
          <a:prstGeom prst="rect">
            <a:avLst/>
          </a:prstGeom>
        </p:spPr>
        <p:txBody>
          <a:bodyPr lIns="0" tIns="0" rIns="0" bIns="0" rtlCol="0" anchor="t">
            <a:spAutoFit/>
          </a:bodyPr>
          <a:lstStyle/>
          <a:p>
            <a:pPr marL="647525" lvl="1" indent="-323763">
              <a:lnSpc>
                <a:spcPts val="5490"/>
              </a:lnSpc>
              <a:buFont typeface="Arial"/>
              <a:buChar char="•"/>
            </a:pPr>
            <a:r>
              <a:rPr lang="en-US" sz="3922">
                <a:solidFill>
                  <a:srgbClr val="3097A8"/>
                </a:solidFill>
                <a:latin typeface="Open Sans Light"/>
              </a:rPr>
              <a:t>Hästens Beds with Frette linens</a:t>
            </a:r>
          </a:p>
          <a:p>
            <a:pPr marL="647525" lvl="1" indent="-323763">
              <a:lnSpc>
                <a:spcPts val="5490"/>
              </a:lnSpc>
              <a:buFont typeface="Arial"/>
              <a:buChar char="•"/>
            </a:pPr>
            <a:r>
              <a:rPr lang="en-US" sz="3922">
                <a:solidFill>
                  <a:srgbClr val="3097A8"/>
                </a:solidFill>
                <a:latin typeface="Open Sans Light"/>
              </a:rPr>
              <a:t>Amenities by Gilchrist &amp; Soames</a:t>
            </a:r>
          </a:p>
          <a:p>
            <a:pPr marL="647525" lvl="1" indent="-323763">
              <a:lnSpc>
                <a:spcPts val="5490"/>
              </a:lnSpc>
              <a:buFont typeface="Arial"/>
              <a:buChar char="•"/>
            </a:pPr>
            <a:r>
              <a:rPr lang="en-US" sz="3922">
                <a:solidFill>
                  <a:srgbClr val="3097A8"/>
                </a:solidFill>
                <a:latin typeface="Open Sans Light"/>
              </a:rPr>
              <a:t>Spa Services</a:t>
            </a:r>
          </a:p>
          <a:p>
            <a:pPr marL="647525" lvl="1" indent="-323763">
              <a:lnSpc>
                <a:spcPts val="5490"/>
              </a:lnSpc>
              <a:buFont typeface="Arial"/>
              <a:buChar char="•"/>
            </a:pPr>
            <a:r>
              <a:rPr lang="en-US" sz="3922">
                <a:solidFill>
                  <a:srgbClr val="3097A8"/>
                </a:solidFill>
                <a:latin typeface="Open Sans Light"/>
              </a:rPr>
              <a:t>Infinity Pool &amp; Jacuzzi</a:t>
            </a:r>
          </a:p>
          <a:p>
            <a:pPr marL="647525" lvl="1" indent="-323763">
              <a:lnSpc>
                <a:spcPts val="5490"/>
              </a:lnSpc>
              <a:buFont typeface="Arial"/>
              <a:buChar char="•"/>
            </a:pPr>
            <a:r>
              <a:rPr lang="en-US" sz="3922">
                <a:solidFill>
                  <a:srgbClr val="3097A8"/>
                </a:solidFill>
                <a:latin typeface="Open Sans Light"/>
              </a:rPr>
              <a:t>Outdoor Yoga Pavilion</a:t>
            </a:r>
          </a:p>
          <a:p>
            <a:pPr marL="647525" lvl="1" indent="-323763">
              <a:lnSpc>
                <a:spcPts val="5490"/>
              </a:lnSpc>
              <a:buFont typeface="Arial"/>
              <a:buChar char="•"/>
            </a:pPr>
            <a:r>
              <a:rPr lang="en-US" sz="3922">
                <a:solidFill>
                  <a:srgbClr val="3097A8"/>
                </a:solidFill>
                <a:latin typeface="Open Sans Light"/>
              </a:rPr>
              <a:t>Fitness Center</a:t>
            </a:r>
          </a:p>
          <a:p>
            <a:pPr marL="647525" lvl="1" indent="-323763">
              <a:lnSpc>
                <a:spcPts val="5490"/>
              </a:lnSpc>
              <a:buFont typeface="Arial"/>
              <a:buChar char="•"/>
            </a:pPr>
            <a:r>
              <a:rPr lang="en-US" sz="3922">
                <a:solidFill>
                  <a:srgbClr val="3097A8"/>
                </a:solidFill>
                <a:latin typeface="Open Sans Light"/>
              </a:rPr>
              <a:t>Sauna/Steam Room</a:t>
            </a:r>
          </a:p>
          <a:p>
            <a:pPr marL="647525" lvl="1" indent="-323763">
              <a:lnSpc>
                <a:spcPts val="5490"/>
              </a:lnSpc>
              <a:buFont typeface="Arial"/>
              <a:buChar char="•"/>
            </a:pPr>
            <a:r>
              <a:rPr lang="en-US" sz="3922">
                <a:solidFill>
                  <a:srgbClr val="3097A8"/>
                </a:solidFill>
                <a:latin typeface="Open Sans Light"/>
              </a:rPr>
              <a:t>Billiard Room</a:t>
            </a:r>
          </a:p>
          <a:p>
            <a:pPr marL="647525" lvl="1" indent="-323763">
              <a:lnSpc>
                <a:spcPts val="5490"/>
              </a:lnSpc>
              <a:buFont typeface="Arial"/>
              <a:buChar char="•"/>
            </a:pPr>
            <a:r>
              <a:rPr lang="en-US" sz="3922">
                <a:solidFill>
                  <a:srgbClr val="3097A8"/>
                </a:solidFill>
                <a:latin typeface="Open Sans Light"/>
              </a:rPr>
              <a:t>Tennis Court</a:t>
            </a:r>
          </a:p>
          <a:p>
            <a:pPr marL="647526" lvl="1" indent="-323763">
              <a:lnSpc>
                <a:spcPts val="5490"/>
              </a:lnSpc>
              <a:buFont typeface="Arial"/>
              <a:buChar char="•"/>
            </a:pPr>
            <a:r>
              <a:rPr lang="en-US" sz="3922">
                <a:solidFill>
                  <a:srgbClr val="3097A8"/>
                </a:solidFill>
                <a:latin typeface="Open Sans Light"/>
              </a:rPr>
              <a:t>Life-Sized Chess Board</a:t>
            </a:r>
          </a:p>
        </p:txBody>
      </p:sp>
      <p:sp>
        <p:nvSpPr>
          <p:cNvPr id="6" name="TextBox 6"/>
          <p:cNvSpPr txBox="1"/>
          <p:nvPr/>
        </p:nvSpPr>
        <p:spPr>
          <a:xfrm>
            <a:off x="1027311" y="2889472"/>
            <a:ext cx="7964004" cy="6857858"/>
          </a:xfrm>
          <a:prstGeom prst="rect">
            <a:avLst/>
          </a:prstGeom>
        </p:spPr>
        <p:txBody>
          <a:bodyPr lIns="0" tIns="0" rIns="0" bIns="0" rtlCol="0" anchor="t">
            <a:spAutoFit/>
          </a:bodyPr>
          <a:lstStyle/>
          <a:p>
            <a:pPr marL="647793" lvl="1" indent="-323896">
              <a:lnSpc>
                <a:spcPts val="5493"/>
              </a:lnSpc>
              <a:buFont typeface="Arial"/>
              <a:buChar char="•"/>
            </a:pPr>
            <a:r>
              <a:rPr lang="en-US" sz="3923">
                <a:solidFill>
                  <a:srgbClr val="3097A8"/>
                </a:solidFill>
                <a:latin typeface="Open Sans Light"/>
              </a:rPr>
              <a:t>24/7 Butler Service</a:t>
            </a:r>
          </a:p>
          <a:p>
            <a:pPr marL="647793" lvl="1" indent="-323896">
              <a:lnSpc>
                <a:spcPts val="5493"/>
              </a:lnSpc>
              <a:buFont typeface="Arial"/>
              <a:buChar char="•"/>
            </a:pPr>
            <a:r>
              <a:rPr lang="en-US" sz="3923">
                <a:solidFill>
                  <a:srgbClr val="3097A8"/>
                </a:solidFill>
                <a:latin typeface="Open Sans Light"/>
              </a:rPr>
              <a:t>Lush Tropical Gardens</a:t>
            </a:r>
          </a:p>
          <a:p>
            <a:pPr marL="647793" lvl="1" indent="-323896">
              <a:lnSpc>
                <a:spcPts val="5493"/>
              </a:lnSpc>
              <a:buFont typeface="Arial"/>
              <a:buChar char="•"/>
            </a:pPr>
            <a:r>
              <a:rPr lang="en-US" sz="3923">
                <a:solidFill>
                  <a:srgbClr val="3097A8"/>
                </a:solidFill>
                <a:latin typeface="Open Sans Light"/>
              </a:rPr>
              <a:t>Luxury Boutique</a:t>
            </a:r>
          </a:p>
          <a:p>
            <a:pPr marL="647793" lvl="1" indent="-323896">
              <a:lnSpc>
                <a:spcPts val="5493"/>
              </a:lnSpc>
              <a:buFont typeface="Arial"/>
              <a:buChar char="•"/>
            </a:pPr>
            <a:r>
              <a:rPr lang="en-US" sz="3923">
                <a:solidFill>
                  <a:srgbClr val="3097A8"/>
                </a:solidFill>
                <a:latin typeface="Open Sans Light"/>
              </a:rPr>
              <a:t>Media Room</a:t>
            </a:r>
          </a:p>
          <a:p>
            <a:pPr marL="647793" lvl="1" indent="-323896">
              <a:lnSpc>
                <a:spcPts val="5493"/>
              </a:lnSpc>
              <a:buFont typeface="Arial"/>
              <a:buChar char="•"/>
            </a:pPr>
            <a:r>
              <a:rPr lang="en-US" sz="3923">
                <a:solidFill>
                  <a:srgbClr val="3097A8"/>
                </a:solidFill>
                <a:latin typeface="Open Sans Light"/>
              </a:rPr>
              <a:t>Conference Room</a:t>
            </a:r>
          </a:p>
          <a:p>
            <a:pPr marL="647793" lvl="1" indent="-323896">
              <a:lnSpc>
                <a:spcPts val="5493"/>
              </a:lnSpc>
              <a:buFont typeface="Arial"/>
              <a:buChar char="•"/>
            </a:pPr>
            <a:r>
              <a:rPr lang="en-US" sz="3923">
                <a:solidFill>
                  <a:srgbClr val="3097A8"/>
                </a:solidFill>
                <a:latin typeface="Open Sans Light"/>
              </a:rPr>
              <a:t>Bluetooth Sound System</a:t>
            </a:r>
          </a:p>
          <a:p>
            <a:pPr marL="647793" lvl="1" indent="-323896">
              <a:lnSpc>
                <a:spcPts val="5493"/>
              </a:lnSpc>
              <a:buFont typeface="Arial"/>
              <a:buChar char="•"/>
            </a:pPr>
            <a:r>
              <a:rPr lang="en-US" sz="3923">
                <a:solidFill>
                  <a:srgbClr val="3097A8"/>
                </a:solidFill>
                <a:latin typeface="Open Sans Light"/>
              </a:rPr>
              <a:t>Wireless Internet</a:t>
            </a:r>
          </a:p>
          <a:p>
            <a:pPr marL="647793" lvl="1" indent="-323896">
              <a:lnSpc>
                <a:spcPts val="5493"/>
              </a:lnSpc>
              <a:buFont typeface="Arial"/>
              <a:buChar char="•"/>
            </a:pPr>
            <a:r>
              <a:rPr lang="en-US" sz="3923">
                <a:solidFill>
                  <a:srgbClr val="3097A8"/>
                </a:solidFill>
                <a:latin typeface="Open Sans Light"/>
              </a:rPr>
              <a:t>Five-Star Restaurant</a:t>
            </a:r>
          </a:p>
          <a:p>
            <a:pPr marL="647793" lvl="1" indent="-323896">
              <a:lnSpc>
                <a:spcPts val="5493"/>
              </a:lnSpc>
              <a:buFont typeface="Arial"/>
              <a:buChar char="•"/>
            </a:pPr>
            <a:r>
              <a:rPr lang="en-US" sz="3923">
                <a:solidFill>
                  <a:srgbClr val="3097A8"/>
                </a:solidFill>
                <a:latin typeface="Open Sans Light"/>
              </a:rPr>
              <a:t>Two Bars</a:t>
            </a:r>
          </a:p>
          <a:p>
            <a:pPr marL="647793" lvl="1" indent="-323897">
              <a:lnSpc>
                <a:spcPts val="5493"/>
              </a:lnSpc>
              <a:buFont typeface="Arial"/>
              <a:buChar char="•"/>
            </a:pPr>
            <a:r>
              <a:rPr lang="en-US" sz="3923">
                <a:solidFill>
                  <a:srgbClr val="3097A8"/>
                </a:solidFill>
                <a:latin typeface="Open Sans Light"/>
              </a:rPr>
              <a:t>Award-Winning Wine Cellar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alphaModFix amt="19999"/>
            <a:extLst>
              <a:ext uri="{28A0092B-C50C-407E-A947-70E740481C1C}">
                <a14:useLocalDpi xmlns:a14="http://schemas.microsoft.com/office/drawing/2010/main"/>
              </a:ext>
            </a:extLst>
          </a:blip>
          <a:srcRect/>
          <a:stretch>
            <a:fillRect/>
          </a:stretch>
        </p:blipFill>
        <p:spPr>
          <a:xfrm>
            <a:off x="575170" y="645392"/>
            <a:ext cx="12127370" cy="9113353"/>
          </a:xfrm>
          <a:prstGeom prst="rect">
            <a:avLst/>
          </a:prstGeom>
        </p:spPr>
      </p:pic>
      <p:grpSp>
        <p:nvGrpSpPr>
          <p:cNvPr id="3" name="Group 3"/>
          <p:cNvGrpSpPr/>
          <p:nvPr/>
        </p:nvGrpSpPr>
        <p:grpSpPr>
          <a:xfrm>
            <a:off x="1028700" y="2090527"/>
            <a:ext cx="10024665" cy="6105945"/>
            <a:chOff x="0" y="0"/>
            <a:chExt cx="13366221" cy="8141260"/>
          </a:xfrm>
        </p:grpSpPr>
        <p:sp>
          <p:nvSpPr>
            <p:cNvPr id="4" name="TextBox 4"/>
            <p:cNvSpPr txBox="1"/>
            <p:nvPr/>
          </p:nvSpPr>
          <p:spPr>
            <a:xfrm>
              <a:off x="0" y="5714290"/>
              <a:ext cx="13332859" cy="2426970"/>
            </a:xfrm>
            <a:prstGeom prst="rect">
              <a:avLst/>
            </a:prstGeom>
          </p:spPr>
          <p:txBody>
            <a:bodyPr lIns="0" tIns="0" rIns="0" bIns="0" rtlCol="0" anchor="t">
              <a:spAutoFit/>
            </a:bodyPr>
            <a:lstStyle/>
            <a:p>
              <a:pPr>
                <a:lnSpc>
                  <a:spcPts val="4950"/>
                </a:lnSpc>
              </a:pPr>
              <a:r>
                <a:rPr lang="en-US" sz="3300" b="0" i="0" spc="429">
                  <a:solidFill>
                    <a:srgbClr val="3097A8"/>
                  </a:solidFill>
                  <a:latin typeface="Open Sans"/>
                </a:rPr>
                <a:t>MEADS BAY</a:t>
              </a:r>
            </a:p>
            <a:p>
              <a:pPr>
                <a:lnSpc>
                  <a:spcPts val="4950"/>
                </a:lnSpc>
              </a:pPr>
              <a:r>
                <a:rPr lang="en-US" sz="3300" b="0" i="0" spc="429">
                  <a:solidFill>
                    <a:srgbClr val="3097A8"/>
                  </a:solidFill>
                  <a:latin typeface="Open Sans"/>
                </a:rPr>
                <a:t>SEA GRAPE</a:t>
              </a:r>
            </a:p>
            <a:p>
              <a:pPr>
                <a:lnSpc>
                  <a:spcPts val="4950"/>
                </a:lnSpc>
              </a:pPr>
              <a:r>
                <a:rPr lang="en-US" sz="3300" b="0" i="0" spc="429">
                  <a:solidFill>
                    <a:srgbClr val="3097A8"/>
                  </a:solidFill>
                  <a:latin typeface="Open Sans"/>
                </a:rPr>
                <a:t>LONG BAY</a:t>
              </a:r>
            </a:p>
          </p:txBody>
        </p:sp>
        <p:sp>
          <p:nvSpPr>
            <p:cNvPr id="5" name="TextBox 5"/>
            <p:cNvSpPr txBox="1"/>
            <p:nvPr/>
          </p:nvSpPr>
          <p:spPr>
            <a:xfrm>
              <a:off x="0" y="266700"/>
              <a:ext cx="13366221" cy="5110692"/>
            </a:xfrm>
            <a:prstGeom prst="rect">
              <a:avLst/>
            </a:prstGeom>
          </p:spPr>
          <p:txBody>
            <a:bodyPr lIns="0" tIns="0" rIns="0" bIns="0" rtlCol="0" anchor="t">
              <a:spAutoFit/>
            </a:bodyPr>
            <a:lstStyle/>
            <a:p>
              <a:pPr>
                <a:lnSpc>
                  <a:spcPts val="14500"/>
                </a:lnSpc>
              </a:pPr>
              <a:r>
                <a:rPr lang="en-US" sz="14500" b="1" i="0">
                  <a:solidFill>
                    <a:srgbClr val="3097A8"/>
                  </a:solidFill>
                  <a:latin typeface="Open Sans"/>
                </a:rPr>
                <a:t>Garden Suites</a:t>
              </a:r>
            </a:p>
          </p:txBody>
        </p:sp>
      </p:grpSp>
      <p:grpSp>
        <p:nvGrpSpPr>
          <p:cNvPr id="6" name="Group 6"/>
          <p:cNvGrpSpPr/>
          <p:nvPr/>
        </p:nvGrpSpPr>
        <p:grpSpPr>
          <a:xfrm>
            <a:off x="11259135" y="1001754"/>
            <a:ext cx="6000165" cy="8395903"/>
            <a:chOff x="0" y="0"/>
            <a:chExt cx="8000221" cy="11194537"/>
          </a:xfrm>
        </p:grpSpPr>
        <p:sp>
          <p:nvSpPr>
            <p:cNvPr id="7" name="AutoShape 7"/>
            <p:cNvSpPr/>
            <p:nvPr/>
          </p:nvSpPr>
          <p:spPr>
            <a:xfrm>
              <a:off x="0" y="0"/>
              <a:ext cx="8000221" cy="11194537"/>
            </a:xfrm>
            <a:prstGeom prst="rect">
              <a:avLst/>
            </a:prstGeom>
            <a:solidFill>
              <a:srgbClr val="3097A8"/>
            </a:solidFill>
          </p:spPr>
        </p:sp>
        <p:sp>
          <p:nvSpPr>
            <p:cNvPr id="8" name="TextBox 8"/>
            <p:cNvSpPr txBox="1"/>
            <p:nvPr/>
          </p:nvSpPr>
          <p:spPr>
            <a:xfrm>
              <a:off x="2019570" y="300318"/>
              <a:ext cx="5335057" cy="961319"/>
            </a:xfrm>
            <a:prstGeom prst="rect">
              <a:avLst/>
            </a:prstGeom>
          </p:spPr>
          <p:txBody>
            <a:bodyPr lIns="0" tIns="0" rIns="0" bIns="0" rtlCol="0" anchor="t">
              <a:spAutoFit/>
            </a:bodyPr>
            <a:lstStyle/>
            <a:p>
              <a:pPr algn="r">
                <a:lnSpc>
                  <a:spcPts val="5759"/>
                </a:lnSpc>
              </a:pPr>
              <a:r>
                <a:rPr lang="en-US" sz="4800" b="1" i="0" spc="480">
                  <a:solidFill>
                    <a:srgbClr val="FFFFFF"/>
                  </a:solidFill>
                  <a:latin typeface="Open Sans"/>
                </a:rPr>
                <a:t>RATES</a:t>
              </a:r>
            </a:p>
          </p:txBody>
        </p:sp>
        <p:sp>
          <p:nvSpPr>
            <p:cNvPr id="9" name="TextBox 9"/>
            <p:cNvSpPr txBox="1"/>
            <p:nvPr/>
          </p:nvSpPr>
          <p:spPr>
            <a:xfrm>
              <a:off x="959758" y="890076"/>
              <a:ext cx="4604766" cy="9651464"/>
            </a:xfrm>
            <a:prstGeom prst="rect">
              <a:avLst/>
            </a:prstGeom>
          </p:spPr>
          <p:txBody>
            <a:bodyPr lIns="0" tIns="0" rIns="0" bIns="0" rtlCol="0" anchor="t">
              <a:spAutoFit/>
            </a:bodyPr>
            <a:lstStyle/>
            <a:p>
              <a:pPr>
                <a:lnSpc>
                  <a:spcPts val="3847"/>
                </a:lnSpc>
              </a:pPr>
              <a:r>
                <a:rPr lang="en-US" sz="2565" b="0" i="0" spc="25">
                  <a:solidFill>
                    <a:srgbClr val="FFFFFF"/>
                  </a:solidFill>
                  <a:latin typeface="Open Sans"/>
                </a:rPr>
                <a:t>WINTER</a:t>
              </a:r>
            </a:p>
            <a:p>
              <a:pPr>
                <a:lnSpc>
                  <a:spcPts val="3847"/>
                </a:lnSpc>
              </a:pPr>
              <a:r>
                <a:rPr lang="en-US" sz="2565" b="0" i="0" spc="25">
                  <a:solidFill>
                    <a:srgbClr val="FFFFFF"/>
                  </a:solidFill>
                  <a:latin typeface="Open Sans"/>
                </a:rPr>
                <a:t>Jan 06 – Apr 15</a:t>
              </a:r>
            </a:p>
            <a:p>
              <a:pPr>
                <a:lnSpc>
                  <a:spcPts val="3847"/>
                </a:lnSpc>
              </a:pPr>
              <a:r>
                <a:rPr lang="en-US" sz="2565" b="0" i="0" spc="25">
                  <a:solidFill>
                    <a:srgbClr val="FFFFFF"/>
                  </a:solidFill>
                  <a:latin typeface="Open Sans"/>
                </a:rPr>
                <a:t>$1250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SPRING</a:t>
              </a:r>
            </a:p>
            <a:p>
              <a:pPr>
                <a:lnSpc>
                  <a:spcPts val="3847"/>
                </a:lnSpc>
              </a:pPr>
              <a:r>
                <a:rPr lang="en-US" sz="2565" b="0" i="0" spc="25">
                  <a:solidFill>
                    <a:srgbClr val="FFFFFF"/>
                  </a:solidFill>
                  <a:latin typeface="Open Sans"/>
                </a:rPr>
                <a:t>Apr 16 – July 31</a:t>
              </a:r>
            </a:p>
            <a:p>
              <a:pPr>
                <a:lnSpc>
                  <a:spcPts val="3847"/>
                </a:lnSpc>
              </a:pPr>
              <a:r>
                <a:rPr lang="en-US" sz="2565" b="0" i="0" spc="25">
                  <a:solidFill>
                    <a:srgbClr val="FFFFFF"/>
                  </a:solidFill>
                  <a:latin typeface="Open Sans"/>
                </a:rPr>
                <a:t>$650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FALL</a:t>
              </a:r>
            </a:p>
            <a:p>
              <a:pPr>
                <a:lnSpc>
                  <a:spcPts val="3847"/>
                </a:lnSpc>
              </a:pPr>
              <a:r>
                <a:rPr lang="en-US" sz="2565" b="0" i="0" spc="25">
                  <a:solidFill>
                    <a:srgbClr val="FFFFFF"/>
                  </a:solidFill>
                  <a:latin typeface="Open Sans"/>
                </a:rPr>
                <a:t>Nov 02 – Dec 15 </a:t>
              </a:r>
            </a:p>
            <a:p>
              <a:pPr>
                <a:lnSpc>
                  <a:spcPts val="3847"/>
                </a:lnSpc>
              </a:pPr>
              <a:r>
                <a:rPr lang="en-US" sz="2565" b="0" i="0" spc="25">
                  <a:solidFill>
                    <a:srgbClr val="FFFFFF"/>
                  </a:solidFill>
                  <a:latin typeface="Open Sans"/>
                </a:rPr>
                <a:t>$750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FESTIVE</a:t>
              </a:r>
            </a:p>
            <a:p>
              <a:pPr>
                <a:lnSpc>
                  <a:spcPts val="3847"/>
                </a:lnSpc>
              </a:pPr>
              <a:r>
                <a:rPr lang="en-US" sz="2565" b="0" i="0" spc="25">
                  <a:solidFill>
                    <a:srgbClr val="FFFFFF"/>
                  </a:solidFill>
                  <a:latin typeface="Open Sans"/>
                </a:rPr>
                <a:t>Dec 16 – Jan 05 </a:t>
              </a:r>
            </a:p>
            <a:p>
              <a:pPr>
                <a:lnSpc>
                  <a:spcPts val="3847"/>
                </a:lnSpc>
              </a:pPr>
              <a:r>
                <a:rPr lang="en-US" sz="2565" b="0" i="0" spc="25">
                  <a:solidFill>
                    <a:srgbClr val="FFFFFF"/>
                  </a:solidFill>
                  <a:latin typeface="Open Sans"/>
                </a:rPr>
                <a:t>$1750</a:t>
              </a:r>
            </a:p>
          </p:txBody>
        </p:sp>
      </p:grpSp>
      <p:sp>
        <p:nvSpPr>
          <p:cNvPr id="10" name="TextBox 10"/>
          <p:cNvSpPr txBox="1"/>
          <p:nvPr/>
        </p:nvSpPr>
        <p:spPr>
          <a:xfrm>
            <a:off x="-741217" y="1004302"/>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552700"/>
            <a:ext cx="18288000" cy="7734300"/>
            <a:chOff x="0" y="0"/>
            <a:chExt cx="24384000" cy="103124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03124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10312400"/>
            </a:xfrm>
            <a:prstGeom prst="rect">
              <a:avLst/>
            </a:prstGeom>
          </p:spPr>
        </p:pic>
      </p:grpSp>
      <p:sp>
        <p:nvSpPr>
          <p:cNvPr id="5" name="TextBox 5"/>
          <p:cNvSpPr txBox="1"/>
          <p:nvPr/>
        </p:nvSpPr>
        <p:spPr>
          <a:xfrm>
            <a:off x="1028700" y="601681"/>
            <a:ext cx="11799024" cy="1370438"/>
          </a:xfrm>
          <a:prstGeom prst="rect">
            <a:avLst/>
          </a:prstGeom>
        </p:spPr>
        <p:txBody>
          <a:bodyPr lIns="0" tIns="0" rIns="0" bIns="0" rtlCol="0" anchor="t">
            <a:spAutoFit/>
          </a:bodyPr>
          <a:lstStyle/>
          <a:p>
            <a:pPr>
              <a:lnSpc>
                <a:spcPts val="11181"/>
              </a:lnSpc>
            </a:pPr>
            <a:r>
              <a:rPr lang="en-US" sz="8222" b="0" i="0" spc="82">
                <a:solidFill>
                  <a:srgbClr val="3097A8"/>
                </a:solidFill>
                <a:latin typeface="Open Sans Light"/>
              </a:rPr>
              <a:t>Meads Bay Garden Suite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552700"/>
            <a:ext cx="18288000" cy="7734300"/>
            <a:chOff x="0" y="0"/>
            <a:chExt cx="24384000" cy="103124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03124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10312400"/>
            </a:xfrm>
            <a:prstGeom prst="rect">
              <a:avLst/>
            </a:prstGeom>
          </p:spPr>
        </p:pic>
      </p:grpSp>
      <p:sp>
        <p:nvSpPr>
          <p:cNvPr id="5" name="TextBox 5"/>
          <p:cNvSpPr txBox="1"/>
          <p:nvPr/>
        </p:nvSpPr>
        <p:spPr>
          <a:xfrm>
            <a:off x="1028700" y="525481"/>
            <a:ext cx="11799024" cy="1370438"/>
          </a:xfrm>
          <a:prstGeom prst="rect">
            <a:avLst/>
          </a:prstGeom>
        </p:spPr>
        <p:txBody>
          <a:bodyPr lIns="0" tIns="0" rIns="0" bIns="0" rtlCol="0" anchor="t">
            <a:spAutoFit/>
          </a:bodyPr>
          <a:lstStyle/>
          <a:p>
            <a:pPr>
              <a:lnSpc>
                <a:spcPts val="11181"/>
              </a:lnSpc>
            </a:pPr>
            <a:r>
              <a:rPr lang="en-US" sz="8222" b="0" i="0" spc="82" dirty="0">
                <a:solidFill>
                  <a:srgbClr val="3097A8"/>
                </a:solidFill>
                <a:latin typeface="Open Sans Light"/>
              </a:rPr>
              <a:t>Sea Grape Garden Suite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97A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248" y="-625953"/>
            <a:ext cx="18970581" cy="12046319"/>
          </a:xfrm>
          <a:prstGeom prst="rect">
            <a:avLst/>
          </a:prstGeom>
        </p:spPr>
      </p:pic>
      <p:grpSp>
        <p:nvGrpSpPr>
          <p:cNvPr id="3" name="Group 3"/>
          <p:cNvGrpSpPr/>
          <p:nvPr/>
        </p:nvGrpSpPr>
        <p:grpSpPr>
          <a:xfrm>
            <a:off x="-7254" y="6794818"/>
            <a:ext cx="19036083" cy="3187795"/>
            <a:chOff x="0" y="0"/>
            <a:chExt cx="24478848" cy="4250393"/>
          </a:xfrm>
        </p:grpSpPr>
        <p:sp>
          <p:nvSpPr>
            <p:cNvPr id="4" name="AutoShape 4"/>
            <p:cNvSpPr/>
            <p:nvPr/>
          </p:nvSpPr>
          <p:spPr>
            <a:xfrm>
              <a:off x="0" y="0"/>
              <a:ext cx="24478848" cy="4250393"/>
            </a:xfrm>
            <a:prstGeom prst="rect">
              <a:avLst/>
            </a:prstGeom>
            <a:solidFill>
              <a:srgbClr val="3097A8">
                <a:alpha val="63921"/>
              </a:srgbClr>
            </a:solidFill>
          </p:spPr>
        </p:sp>
        <p:sp>
          <p:nvSpPr>
            <p:cNvPr id="6" name="TextBox 6"/>
            <p:cNvSpPr txBox="1"/>
            <p:nvPr/>
          </p:nvSpPr>
          <p:spPr>
            <a:xfrm>
              <a:off x="2994649" y="2671248"/>
              <a:ext cx="18344861" cy="695233"/>
            </a:xfrm>
            <a:prstGeom prst="rect">
              <a:avLst/>
            </a:prstGeom>
          </p:spPr>
          <p:txBody>
            <a:bodyPr lIns="0" tIns="0" rIns="0" bIns="0" rtlCol="0" anchor="t">
              <a:spAutoFit/>
            </a:bodyPr>
            <a:lstStyle/>
            <a:p>
              <a:pPr algn="ctr">
                <a:lnSpc>
                  <a:spcPts val="4421"/>
                </a:lnSpc>
              </a:pPr>
              <a:r>
                <a:rPr lang="en-US" sz="2967" b="0" i="0" spc="409" dirty="0">
                  <a:ln>
                    <a:solidFill>
                      <a:schemeClr val="bg1"/>
                    </a:solidFill>
                  </a:ln>
                  <a:solidFill>
                    <a:schemeClr val="bg1">
                      <a:alpha val="63922"/>
                    </a:schemeClr>
                  </a:solidFill>
                  <a:latin typeface="Open Sans Light"/>
                </a:rPr>
                <a:t>QUINTESSENCE HOTEL ANGUILLA</a:t>
              </a:r>
            </a:p>
          </p:txBody>
        </p:sp>
        <p:sp>
          <p:nvSpPr>
            <p:cNvPr id="5" name="TextBox 5"/>
            <p:cNvSpPr txBox="1"/>
            <p:nvPr/>
          </p:nvSpPr>
          <p:spPr>
            <a:xfrm>
              <a:off x="2973712" y="960176"/>
              <a:ext cx="18386735" cy="1392775"/>
            </a:xfrm>
            <a:prstGeom prst="rect">
              <a:avLst/>
            </a:prstGeom>
          </p:spPr>
          <p:txBody>
            <a:bodyPr lIns="0" tIns="0" rIns="0" bIns="0" rtlCol="0" anchor="t">
              <a:spAutoFit/>
            </a:bodyPr>
            <a:lstStyle/>
            <a:p>
              <a:pPr algn="ctr">
                <a:lnSpc>
                  <a:spcPts val="7992"/>
                </a:lnSpc>
              </a:pPr>
              <a:r>
                <a:rPr lang="en-US" sz="7200" i="0" dirty="0">
                  <a:ln>
                    <a:solidFill>
                      <a:schemeClr val="bg1"/>
                    </a:solidFill>
                  </a:ln>
                  <a:solidFill>
                    <a:schemeClr val="bg1">
                      <a:alpha val="63922"/>
                    </a:schemeClr>
                  </a:solidFill>
                  <a:latin typeface="Open Sans"/>
                </a:rPr>
                <a:t>Welcome to Island Paradise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25481"/>
            <a:ext cx="11799024" cy="1370438"/>
          </a:xfrm>
          <a:prstGeom prst="rect">
            <a:avLst/>
          </a:prstGeom>
        </p:spPr>
        <p:txBody>
          <a:bodyPr lIns="0" tIns="0" rIns="0" bIns="0" rtlCol="0" anchor="t">
            <a:spAutoFit/>
          </a:bodyPr>
          <a:lstStyle/>
          <a:p>
            <a:pPr>
              <a:lnSpc>
                <a:spcPts val="11181"/>
              </a:lnSpc>
            </a:pPr>
            <a:r>
              <a:rPr lang="en-US" sz="8222" b="0" i="0" spc="82">
                <a:solidFill>
                  <a:srgbClr val="3097A8"/>
                </a:solidFill>
                <a:latin typeface="Open Sans Light"/>
              </a:rPr>
              <a:t>Long Bay Garden Suite</a:t>
            </a:r>
          </a:p>
        </p:txBody>
      </p:sp>
      <p:grpSp>
        <p:nvGrpSpPr>
          <p:cNvPr id="3" name="Group 3"/>
          <p:cNvGrpSpPr/>
          <p:nvPr/>
        </p:nvGrpSpPr>
        <p:grpSpPr>
          <a:xfrm>
            <a:off x="0" y="2249717"/>
            <a:ext cx="18288000" cy="8037283"/>
            <a:chOff x="0" y="0"/>
            <a:chExt cx="24384000" cy="10716377"/>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8043333" cy="10716377"/>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170333" y="0"/>
              <a:ext cx="8043333" cy="10716377"/>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340667" y="0"/>
              <a:ext cx="8043333" cy="10716377"/>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7700" y="571500"/>
            <a:ext cx="12001500" cy="9182100"/>
            <a:chOff x="0" y="0"/>
            <a:chExt cx="16002000" cy="12242800"/>
          </a:xfrm>
        </p:grpSpPr>
        <p:pic>
          <p:nvPicPr>
            <p:cNvPr id="3" name="Picture 3"/>
            <p:cNvPicPr>
              <a:picLocks noChangeAspect="1"/>
            </p:cNvPicPr>
            <p:nvPr/>
          </p:nvPicPr>
          <p:blipFill>
            <a:blip r:embed="rId2" cstate="email">
              <a:alphaModFix amt="19999"/>
              <a:extLst>
                <a:ext uri="{28A0092B-C50C-407E-A947-70E740481C1C}">
                  <a14:useLocalDpi xmlns:a14="http://schemas.microsoft.com/office/drawing/2010/main"/>
                </a:ext>
              </a:extLst>
            </a:blip>
            <a:srcRect/>
            <a:stretch>
              <a:fillRect/>
            </a:stretch>
          </p:blipFill>
          <p:spPr>
            <a:xfrm>
              <a:off x="0" y="0"/>
              <a:ext cx="16002000" cy="12242800"/>
            </a:xfrm>
            <a:prstGeom prst="rect">
              <a:avLst/>
            </a:prstGeom>
          </p:spPr>
        </p:pic>
      </p:grpSp>
      <p:grpSp>
        <p:nvGrpSpPr>
          <p:cNvPr id="4" name="Group 4"/>
          <p:cNvGrpSpPr/>
          <p:nvPr/>
        </p:nvGrpSpPr>
        <p:grpSpPr>
          <a:xfrm>
            <a:off x="1028700" y="2090527"/>
            <a:ext cx="10024665" cy="6105945"/>
            <a:chOff x="0" y="0"/>
            <a:chExt cx="13366221" cy="8141260"/>
          </a:xfrm>
        </p:grpSpPr>
        <p:sp>
          <p:nvSpPr>
            <p:cNvPr id="5" name="TextBox 5"/>
            <p:cNvSpPr txBox="1"/>
            <p:nvPr/>
          </p:nvSpPr>
          <p:spPr>
            <a:xfrm>
              <a:off x="0" y="5714290"/>
              <a:ext cx="13332859" cy="2426970"/>
            </a:xfrm>
            <a:prstGeom prst="rect">
              <a:avLst/>
            </a:prstGeom>
          </p:spPr>
          <p:txBody>
            <a:bodyPr lIns="0" tIns="0" rIns="0" bIns="0" rtlCol="0" anchor="t">
              <a:spAutoFit/>
            </a:bodyPr>
            <a:lstStyle/>
            <a:p>
              <a:pPr>
                <a:lnSpc>
                  <a:spcPts val="4950"/>
                </a:lnSpc>
              </a:pPr>
              <a:r>
                <a:rPr lang="en-US" sz="3300" b="0" i="0" spc="429">
                  <a:solidFill>
                    <a:srgbClr val="3097A8"/>
                  </a:solidFill>
                  <a:latin typeface="Open Sans"/>
                </a:rPr>
                <a:t>PROSPER</a:t>
              </a:r>
            </a:p>
            <a:p>
              <a:pPr>
                <a:lnSpc>
                  <a:spcPts val="4950"/>
                </a:lnSpc>
              </a:pPr>
              <a:r>
                <a:rPr lang="en-US" sz="3300" b="0" i="0" spc="429">
                  <a:solidFill>
                    <a:srgbClr val="3097A8"/>
                  </a:solidFill>
                  <a:latin typeface="Open Sans"/>
                </a:rPr>
                <a:t>BONHOMME</a:t>
              </a:r>
            </a:p>
            <a:p>
              <a:pPr>
                <a:lnSpc>
                  <a:spcPts val="4950"/>
                </a:lnSpc>
              </a:pPr>
              <a:r>
                <a:rPr lang="en-US" sz="3300" b="0" i="0" spc="429">
                  <a:solidFill>
                    <a:srgbClr val="3097A8"/>
                  </a:solidFill>
                  <a:latin typeface="Open Sans"/>
                </a:rPr>
                <a:t>BRESIL</a:t>
              </a:r>
            </a:p>
          </p:txBody>
        </p:sp>
        <p:sp>
          <p:nvSpPr>
            <p:cNvPr id="6" name="TextBox 6"/>
            <p:cNvSpPr txBox="1"/>
            <p:nvPr/>
          </p:nvSpPr>
          <p:spPr>
            <a:xfrm>
              <a:off x="0" y="266700"/>
              <a:ext cx="13366221" cy="5110692"/>
            </a:xfrm>
            <a:prstGeom prst="rect">
              <a:avLst/>
            </a:prstGeom>
          </p:spPr>
          <p:txBody>
            <a:bodyPr lIns="0" tIns="0" rIns="0" bIns="0" rtlCol="0" anchor="t">
              <a:spAutoFit/>
            </a:bodyPr>
            <a:lstStyle/>
            <a:p>
              <a:pPr>
                <a:lnSpc>
                  <a:spcPts val="14500"/>
                </a:lnSpc>
              </a:pPr>
              <a:r>
                <a:rPr lang="en-US" sz="14500" b="1" i="0">
                  <a:solidFill>
                    <a:srgbClr val="3097A8"/>
                  </a:solidFill>
                  <a:latin typeface="Open Sans"/>
                </a:rPr>
                <a:t>Luxury Suites</a:t>
              </a:r>
            </a:p>
          </p:txBody>
        </p:sp>
      </p:grpSp>
      <p:grpSp>
        <p:nvGrpSpPr>
          <p:cNvPr id="7" name="Group 7"/>
          <p:cNvGrpSpPr/>
          <p:nvPr/>
        </p:nvGrpSpPr>
        <p:grpSpPr>
          <a:xfrm>
            <a:off x="11259135" y="862397"/>
            <a:ext cx="6000165" cy="8395903"/>
            <a:chOff x="0" y="0"/>
            <a:chExt cx="8000221" cy="11194537"/>
          </a:xfrm>
        </p:grpSpPr>
        <p:sp>
          <p:nvSpPr>
            <p:cNvPr id="8" name="AutoShape 8"/>
            <p:cNvSpPr/>
            <p:nvPr/>
          </p:nvSpPr>
          <p:spPr>
            <a:xfrm>
              <a:off x="0" y="0"/>
              <a:ext cx="8000221" cy="11194537"/>
            </a:xfrm>
            <a:prstGeom prst="rect">
              <a:avLst/>
            </a:prstGeom>
            <a:solidFill>
              <a:srgbClr val="3097A8"/>
            </a:solidFill>
          </p:spPr>
        </p:sp>
        <p:sp>
          <p:nvSpPr>
            <p:cNvPr id="9" name="TextBox 9"/>
            <p:cNvSpPr txBox="1"/>
            <p:nvPr/>
          </p:nvSpPr>
          <p:spPr>
            <a:xfrm>
              <a:off x="2019570" y="300318"/>
              <a:ext cx="5335057" cy="961319"/>
            </a:xfrm>
            <a:prstGeom prst="rect">
              <a:avLst/>
            </a:prstGeom>
          </p:spPr>
          <p:txBody>
            <a:bodyPr lIns="0" tIns="0" rIns="0" bIns="0" rtlCol="0" anchor="t">
              <a:spAutoFit/>
            </a:bodyPr>
            <a:lstStyle/>
            <a:p>
              <a:pPr algn="r">
                <a:lnSpc>
                  <a:spcPts val="5759"/>
                </a:lnSpc>
              </a:pPr>
              <a:r>
                <a:rPr lang="en-US" sz="4800" b="1" i="0" spc="480">
                  <a:solidFill>
                    <a:srgbClr val="FFFFFF"/>
                  </a:solidFill>
                  <a:latin typeface="Open Sans"/>
                </a:rPr>
                <a:t>RATES</a:t>
              </a:r>
            </a:p>
          </p:txBody>
        </p:sp>
        <p:sp>
          <p:nvSpPr>
            <p:cNvPr id="10" name="TextBox 10"/>
            <p:cNvSpPr txBox="1"/>
            <p:nvPr/>
          </p:nvSpPr>
          <p:spPr>
            <a:xfrm>
              <a:off x="959758" y="890076"/>
              <a:ext cx="4604766" cy="9651464"/>
            </a:xfrm>
            <a:prstGeom prst="rect">
              <a:avLst/>
            </a:prstGeom>
          </p:spPr>
          <p:txBody>
            <a:bodyPr lIns="0" tIns="0" rIns="0" bIns="0" rtlCol="0" anchor="t">
              <a:spAutoFit/>
            </a:bodyPr>
            <a:lstStyle/>
            <a:p>
              <a:pPr>
                <a:lnSpc>
                  <a:spcPts val="3847"/>
                </a:lnSpc>
              </a:pPr>
              <a:r>
                <a:rPr lang="en-US" sz="2565" b="0" i="0" spc="25">
                  <a:solidFill>
                    <a:srgbClr val="FFFFFF"/>
                  </a:solidFill>
                  <a:latin typeface="Open Sans"/>
                </a:rPr>
                <a:t>WINTER</a:t>
              </a:r>
            </a:p>
            <a:p>
              <a:pPr>
                <a:lnSpc>
                  <a:spcPts val="3847"/>
                </a:lnSpc>
              </a:pPr>
              <a:r>
                <a:rPr lang="en-US" sz="2565" b="0" i="0" spc="25">
                  <a:solidFill>
                    <a:srgbClr val="FFFFFF"/>
                  </a:solidFill>
                  <a:latin typeface="Open Sans"/>
                </a:rPr>
                <a:t>Jan 06 – Apr 15</a:t>
              </a:r>
            </a:p>
            <a:p>
              <a:pPr>
                <a:lnSpc>
                  <a:spcPts val="3847"/>
                </a:lnSpc>
              </a:pPr>
              <a:r>
                <a:rPr lang="en-US" sz="2565" b="0" i="0" spc="25">
                  <a:solidFill>
                    <a:srgbClr val="FFFFFF"/>
                  </a:solidFill>
                  <a:latin typeface="Open Sans"/>
                </a:rPr>
                <a:t>$2000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SPRING</a:t>
              </a:r>
            </a:p>
            <a:p>
              <a:pPr>
                <a:lnSpc>
                  <a:spcPts val="3847"/>
                </a:lnSpc>
              </a:pPr>
              <a:r>
                <a:rPr lang="en-US" sz="2565" b="0" i="0" spc="25">
                  <a:solidFill>
                    <a:srgbClr val="FFFFFF"/>
                  </a:solidFill>
                  <a:latin typeface="Open Sans"/>
                </a:rPr>
                <a:t>Apr 16 – July 31</a:t>
              </a:r>
            </a:p>
            <a:p>
              <a:pPr>
                <a:lnSpc>
                  <a:spcPts val="3847"/>
                </a:lnSpc>
              </a:pPr>
              <a:r>
                <a:rPr lang="en-US" sz="2565" b="0" i="0" spc="25">
                  <a:solidFill>
                    <a:srgbClr val="FFFFFF"/>
                  </a:solidFill>
                  <a:latin typeface="Open Sans"/>
                </a:rPr>
                <a:t>$1100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FALL</a:t>
              </a:r>
            </a:p>
            <a:p>
              <a:pPr>
                <a:lnSpc>
                  <a:spcPts val="3847"/>
                </a:lnSpc>
              </a:pPr>
              <a:r>
                <a:rPr lang="en-US" sz="2565" b="0" i="0" spc="25">
                  <a:solidFill>
                    <a:srgbClr val="FFFFFF"/>
                  </a:solidFill>
                  <a:latin typeface="Open Sans"/>
                </a:rPr>
                <a:t>Nov 02 – Dec 15 </a:t>
              </a:r>
            </a:p>
            <a:p>
              <a:pPr>
                <a:lnSpc>
                  <a:spcPts val="3847"/>
                </a:lnSpc>
              </a:pPr>
              <a:r>
                <a:rPr lang="en-US" sz="2565" b="0" i="0" spc="25">
                  <a:solidFill>
                    <a:srgbClr val="FFFFFF"/>
                  </a:solidFill>
                  <a:latin typeface="Open Sans"/>
                </a:rPr>
                <a:t>$1250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FESTIVE</a:t>
              </a:r>
            </a:p>
            <a:p>
              <a:pPr>
                <a:lnSpc>
                  <a:spcPts val="3847"/>
                </a:lnSpc>
              </a:pPr>
              <a:r>
                <a:rPr lang="en-US" sz="2565" b="0" i="0" spc="25">
                  <a:solidFill>
                    <a:srgbClr val="FFFFFF"/>
                  </a:solidFill>
                  <a:latin typeface="Open Sans"/>
                </a:rPr>
                <a:t>Dec 16 – Jan 05 </a:t>
              </a:r>
            </a:p>
            <a:p>
              <a:pPr>
                <a:lnSpc>
                  <a:spcPts val="3847"/>
                </a:lnSpc>
              </a:pPr>
              <a:r>
                <a:rPr lang="en-US" sz="2565" b="0" i="0" spc="25">
                  <a:solidFill>
                    <a:srgbClr val="FFFFFF"/>
                  </a:solidFill>
                  <a:latin typeface="Open Sans"/>
                </a:rPr>
                <a:t>$2500</a:t>
              </a:r>
            </a:p>
          </p:txBody>
        </p:sp>
      </p:grpSp>
      <p:sp>
        <p:nvSpPr>
          <p:cNvPr id="11" name="TextBox 11"/>
          <p:cNvSpPr txBox="1"/>
          <p:nvPr/>
        </p:nvSpPr>
        <p:spPr>
          <a:xfrm>
            <a:off x="-741217" y="775702"/>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48699"/>
            <a:ext cx="18288000" cy="7969456"/>
            <a:chOff x="0" y="0"/>
            <a:chExt cx="24384000" cy="10625941"/>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0625941"/>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10625941"/>
            </a:xfrm>
            <a:prstGeom prst="rect">
              <a:avLst/>
            </a:prstGeom>
          </p:spPr>
        </p:pic>
      </p:grpSp>
      <p:sp>
        <p:nvSpPr>
          <p:cNvPr id="5" name="TextBox 5"/>
          <p:cNvSpPr txBox="1"/>
          <p:nvPr/>
        </p:nvSpPr>
        <p:spPr>
          <a:xfrm>
            <a:off x="914400" y="373081"/>
            <a:ext cx="11799024" cy="1370438"/>
          </a:xfrm>
          <a:prstGeom prst="rect">
            <a:avLst/>
          </a:prstGeom>
        </p:spPr>
        <p:txBody>
          <a:bodyPr lIns="0" tIns="0" rIns="0" bIns="0" rtlCol="0" anchor="t">
            <a:spAutoFit/>
          </a:bodyPr>
          <a:lstStyle/>
          <a:p>
            <a:pPr>
              <a:lnSpc>
                <a:spcPts val="11181"/>
              </a:lnSpc>
            </a:pPr>
            <a:r>
              <a:rPr lang="en-US" sz="8222" b="0" i="0" spc="82">
                <a:solidFill>
                  <a:srgbClr val="3097A8"/>
                </a:solidFill>
                <a:latin typeface="Open Sans Light"/>
              </a:rPr>
              <a:t>Prosper Luxury Suite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6300" y="182581"/>
            <a:ext cx="12609054" cy="1370438"/>
          </a:xfrm>
          <a:prstGeom prst="rect">
            <a:avLst/>
          </a:prstGeom>
        </p:spPr>
        <p:txBody>
          <a:bodyPr lIns="0" tIns="0" rIns="0" bIns="0" rtlCol="0" anchor="t">
            <a:spAutoFit/>
          </a:bodyPr>
          <a:lstStyle/>
          <a:p>
            <a:pPr>
              <a:lnSpc>
                <a:spcPts val="11181"/>
              </a:lnSpc>
            </a:pPr>
            <a:r>
              <a:rPr lang="en-US" sz="8222" b="0" i="0" spc="82">
                <a:solidFill>
                  <a:srgbClr val="3097A8"/>
                </a:solidFill>
                <a:latin typeface="Open Sans Light"/>
              </a:rPr>
              <a:t>Bonhomme Luxury Suite</a:t>
            </a:r>
          </a:p>
        </p:txBody>
      </p:sp>
      <p:grpSp>
        <p:nvGrpSpPr>
          <p:cNvPr id="3" name="Group 3"/>
          <p:cNvGrpSpPr/>
          <p:nvPr/>
        </p:nvGrpSpPr>
        <p:grpSpPr>
          <a:xfrm>
            <a:off x="0" y="1841132"/>
            <a:ext cx="18288000" cy="8445868"/>
            <a:chOff x="0" y="0"/>
            <a:chExt cx="24384000" cy="11261157"/>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5567079"/>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556707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5694079"/>
              <a:ext cx="12128500" cy="5567079"/>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255500" y="5694079"/>
              <a:ext cx="12128500" cy="5567079"/>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438400"/>
            <a:ext cx="18288000" cy="7848600"/>
            <a:chOff x="0" y="0"/>
            <a:chExt cx="24384000" cy="104648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04648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10464800"/>
            </a:xfrm>
            <a:prstGeom prst="rect">
              <a:avLst/>
            </a:prstGeom>
          </p:spPr>
        </p:pic>
      </p:grpSp>
      <p:sp>
        <p:nvSpPr>
          <p:cNvPr id="5" name="TextBox 5"/>
          <p:cNvSpPr txBox="1"/>
          <p:nvPr/>
        </p:nvSpPr>
        <p:spPr>
          <a:xfrm>
            <a:off x="1028700" y="334981"/>
            <a:ext cx="11799024" cy="1370438"/>
          </a:xfrm>
          <a:prstGeom prst="rect">
            <a:avLst/>
          </a:prstGeom>
        </p:spPr>
        <p:txBody>
          <a:bodyPr lIns="0" tIns="0" rIns="0" bIns="0" rtlCol="0" anchor="t">
            <a:spAutoFit/>
          </a:bodyPr>
          <a:lstStyle/>
          <a:p>
            <a:pPr>
              <a:lnSpc>
                <a:spcPts val="11181"/>
              </a:lnSpc>
            </a:pPr>
            <a:r>
              <a:rPr lang="en-US" sz="8222" b="0" i="0" spc="82">
                <a:solidFill>
                  <a:srgbClr val="3097A8"/>
                </a:solidFill>
                <a:latin typeface="Open Sans Light"/>
              </a:rPr>
              <a:t>Bresil Luxury Suite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alphaModFix amt="19999"/>
            <a:extLst>
              <a:ext uri="{28A0092B-C50C-407E-A947-70E740481C1C}">
                <a14:useLocalDpi xmlns:a14="http://schemas.microsoft.com/office/drawing/2010/main"/>
              </a:ext>
            </a:extLst>
          </a:blip>
          <a:srcRect/>
          <a:stretch>
            <a:fillRect/>
          </a:stretch>
        </p:blipFill>
        <p:spPr>
          <a:xfrm>
            <a:off x="696679" y="407491"/>
            <a:ext cx="11952521" cy="9472018"/>
          </a:xfrm>
          <a:prstGeom prst="rect">
            <a:avLst/>
          </a:prstGeom>
        </p:spPr>
      </p:pic>
      <p:grpSp>
        <p:nvGrpSpPr>
          <p:cNvPr id="3" name="Group 3"/>
          <p:cNvGrpSpPr/>
          <p:nvPr/>
        </p:nvGrpSpPr>
        <p:grpSpPr>
          <a:xfrm>
            <a:off x="1028700" y="1799182"/>
            <a:ext cx="10024665" cy="6688636"/>
            <a:chOff x="0" y="0"/>
            <a:chExt cx="13366221" cy="8918181"/>
          </a:xfrm>
        </p:grpSpPr>
        <p:sp>
          <p:nvSpPr>
            <p:cNvPr id="4" name="TextBox 4"/>
            <p:cNvSpPr txBox="1"/>
            <p:nvPr/>
          </p:nvSpPr>
          <p:spPr>
            <a:xfrm>
              <a:off x="0" y="8157451"/>
              <a:ext cx="13332859" cy="760730"/>
            </a:xfrm>
            <a:prstGeom prst="rect">
              <a:avLst/>
            </a:prstGeom>
          </p:spPr>
          <p:txBody>
            <a:bodyPr lIns="0" tIns="0" rIns="0" bIns="0" rtlCol="0" anchor="t">
              <a:spAutoFit/>
            </a:bodyPr>
            <a:lstStyle/>
            <a:p>
              <a:pPr>
                <a:lnSpc>
                  <a:spcPts val="4950"/>
                </a:lnSpc>
              </a:pPr>
              <a:r>
                <a:rPr lang="en-US" sz="3300" b="0" i="0" spc="429">
                  <a:solidFill>
                    <a:srgbClr val="3097A8"/>
                  </a:solidFill>
                  <a:latin typeface="Open Sans"/>
                </a:rPr>
                <a:t>BLAIN</a:t>
              </a:r>
            </a:p>
          </p:txBody>
        </p:sp>
        <p:sp>
          <p:nvSpPr>
            <p:cNvPr id="5" name="TextBox 5"/>
            <p:cNvSpPr txBox="1"/>
            <p:nvPr/>
          </p:nvSpPr>
          <p:spPr>
            <a:xfrm>
              <a:off x="0" y="276225"/>
              <a:ext cx="13366221" cy="7544327"/>
            </a:xfrm>
            <a:prstGeom prst="rect">
              <a:avLst/>
            </a:prstGeom>
          </p:spPr>
          <p:txBody>
            <a:bodyPr lIns="0" tIns="0" rIns="0" bIns="0" rtlCol="0" anchor="t">
              <a:spAutoFit/>
            </a:bodyPr>
            <a:lstStyle/>
            <a:p>
              <a:pPr>
                <a:lnSpc>
                  <a:spcPts val="14499"/>
                </a:lnSpc>
              </a:pPr>
              <a:r>
                <a:rPr lang="en-US" sz="14500" b="1" i="0">
                  <a:solidFill>
                    <a:srgbClr val="3097A8"/>
                  </a:solidFill>
                  <a:latin typeface="Open Sans"/>
                </a:rPr>
                <a:t>Luxury</a:t>
              </a:r>
            </a:p>
            <a:p>
              <a:pPr>
                <a:lnSpc>
                  <a:spcPts val="14500"/>
                </a:lnSpc>
              </a:pPr>
              <a:r>
                <a:rPr lang="en-US" sz="14500" b="1" i="0">
                  <a:solidFill>
                    <a:srgbClr val="3097A8"/>
                  </a:solidFill>
                  <a:latin typeface="Open Sans"/>
                </a:rPr>
                <a:t>Premium Suite</a:t>
              </a:r>
            </a:p>
          </p:txBody>
        </p:sp>
      </p:grpSp>
      <p:grpSp>
        <p:nvGrpSpPr>
          <p:cNvPr id="6" name="Group 6"/>
          <p:cNvGrpSpPr/>
          <p:nvPr/>
        </p:nvGrpSpPr>
        <p:grpSpPr>
          <a:xfrm>
            <a:off x="11259135" y="702909"/>
            <a:ext cx="6000165" cy="8881181"/>
            <a:chOff x="0" y="0"/>
            <a:chExt cx="8000221" cy="11841575"/>
          </a:xfrm>
        </p:grpSpPr>
        <p:sp>
          <p:nvSpPr>
            <p:cNvPr id="7" name="AutoShape 7"/>
            <p:cNvSpPr/>
            <p:nvPr/>
          </p:nvSpPr>
          <p:spPr>
            <a:xfrm>
              <a:off x="0" y="0"/>
              <a:ext cx="8000221" cy="11841575"/>
            </a:xfrm>
            <a:prstGeom prst="rect">
              <a:avLst/>
            </a:prstGeom>
            <a:solidFill>
              <a:srgbClr val="3097A8"/>
            </a:solidFill>
          </p:spPr>
        </p:sp>
        <p:sp>
          <p:nvSpPr>
            <p:cNvPr id="8" name="TextBox 8"/>
            <p:cNvSpPr txBox="1"/>
            <p:nvPr/>
          </p:nvSpPr>
          <p:spPr>
            <a:xfrm>
              <a:off x="2019570" y="300318"/>
              <a:ext cx="5335057" cy="961319"/>
            </a:xfrm>
            <a:prstGeom prst="rect">
              <a:avLst/>
            </a:prstGeom>
          </p:spPr>
          <p:txBody>
            <a:bodyPr lIns="0" tIns="0" rIns="0" bIns="0" rtlCol="0" anchor="t">
              <a:spAutoFit/>
            </a:bodyPr>
            <a:lstStyle/>
            <a:p>
              <a:pPr algn="r">
                <a:lnSpc>
                  <a:spcPts val="5759"/>
                </a:lnSpc>
              </a:pPr>
              <a:r>
                <a:rPr lang="en-US" sz="4800" b="1" i="0" spc="480">
                  <a:solidFill>
                    <a:srgbClr val="FFFFFF"/>
                  </a:solidFill>
                  <a:latin typeface="Open Sans"/>
                </a:rPr>
                <a:t>RATES</a:t>
              </a:r>
            </a:p>
          </p:txBody>
        </p:sp>
        <p:sp>
          <p:nvSpPr>
            <p:cNvPr id="9" name="TextBox 9"/>
            <p:cNvSpPr txBox="1"/>
            <p:nvPr/>
          </p:nvSpPr>
          <p:spPr>
            <a:xfrm>
              <a:off x="959758" y="1537114"/>
              <a:ext cx="4604766" cy="9651464"/>
            </a:xfrm>
            <a:prstGeom prst="rect">
              <a:avLst/>
            </a:prstGeom>
          </p:spPr>
          <p:txBody>
            <a:bodyPr lIns="0" tIns="0" rIns="0" bIns="0" rtlCol="0" anchor="t">
              <a:spAutoFit/>
            </a:bodyPr>
            <a:lstStyle/>
            <a:p>
              <a:pPr>
                <a:lnSpc>
                  <a:spcPts val="3847"/>
                </a:lnSpc>
              </a:pPr>
              <a:r>
                <a:rPr lang="en-US" sz="2565" b="0" i="0" spc="25">
                  <a:solidFill>
                    <a:srgbClr val="FFFFFF"/>
                  </a:solidFill>
                  <a:latin typeface="Open Sans"/>
                </a:rPr>
                <a:t>WINTER</a:t>
              </a:r>
            </a:p>
            <a:p>
              <a:pPr>
                <a:lnSpc>
                  <a:spcPts val="3847"/>
                </a:lnSpc>
              </a:pPr>
              <a:r>
                <a:rPr lang="en-US" sz="2565" b="0" i="0" spc="25">
                  <a:solidFill>
                    <a:srgbClr val="FFFFFF"/>
                  </a:solidFill>
                  <a:latin typeface="Open Sans"/>
                </a:rPr>
                <a:t>Jan 06 – Apr 15</a:t>
              </a:r>
            </a:p>
            <a:p>
              <a:pPr>
                <a:lnSpc>
                  <a:spcPts val="3847"/>
                </a:lnSpc>
              </a:pPr>
              <a:r>
                <a:rPr lang="en-US" sz="2565" b="0" i="0" spc="25">
                  <a:solidFill>
                    <a:srgbClr val="FFFFFF"/>
                  </a:solidFill>
                  <a:latin typeface="Open Sans"/>
                </a:rPr>
                <a:t>$3000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SPRING</a:t>
              </a:r>
            </a:p>
            <a:p>
              <a:pPr>
                <a:lnSpc>
                  <a:spcPts val="3847"/>
                </a:lnSpc>
              </a:pPr>
              <a:r>
                <a:rPr lang="en-US" sz="2565" b="0" i="0" spc="25">
                  <a:solidFill>
                    <a:srgbClr val="FFFFFF"/>
                  </a:solidFill>
                  <a:latin typeface="Open Sans"/>
                </a:rPr>
                <a:t>Apr 16 – July 31</a:t>
              </a:r>
            </a:p>
            <a:p>
              <a:pPr>
                <a:lnSpc>
                  <a:spcPts val="3847"/>
                </a:lnSpc>
              </a:pPr>
              <a:r>
                <a:rPr lang="en-US" sz="2565" b="0" i="0" spc="25">
                  <a:solidFill>
                    <a:srgbClr val="FFFFFF"/>
                  </a:solidFill>
                  <a:latin typeface="Open Sans"/>
                </a:rPr>
                <a:t>$1500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FALL</a:t>
              </a:r>
            </a:p>
            <a:p>
              <a:pPr>
                <a:lnSpc>
                  <a:spcPts val="3847"/>
                </a:lnSpc>
              </a:pPr>
              <a:r>
                <a:rPr lang="en-US" sz="2565" b="0" i="0" spc="25">
                  <a:solidFill>
                    <a:srgbClr val="FFFFFF"/>
                  </a:solidFill>
                  <a:latin typeface="Open Sans"/>
                </a:rPr>
                <a:t>Nov 02 – Dec 15 </a:t>
              </a:r>
            </a:p>
            <a:p>
              <a:pPr>
                <a:lnSpc>
                  <a:spcPts val="3847"/>
                </a:lnSpc>
              </a:pPr>
              <a:r>
                <a:rPr lang="en-US" sz="2565" b="0" i="0" spc="25">
                  <a:solidFill>
                    <a:srgbClr val="FFFFFF"/>
                  </a:solidFill>
                  <a:latin typeface="Open Sans"/>
                </a:rPr>
                <a:t>$2500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FESTIVE</a:t>
              </a:r>
            </a:p>
            <a:p>
              <a:pPr>
                <a:lnSpc>
                  <a:spcPts val="3847"/>
                </a:lnSpc>
              </a:pPr>
              <a:r>
                <a:rPr lang="en-US" sz="2565" b="0" i="0" spc="25">
                  <a:solidFill>
                    <a:srgbClr val="FFFFFF"/>
                  </a:solidFill>
                  <a:latin typeface="Open Sans"/>
                </a:rPr>
                <a:t>Dec 16 – Jan 05 </a:t>
              </a:r>
            </a:p>
            <a:p>
              <a:pPr>
                <a:lnSpc>
                  <a:spcPts val="3847"/>
                </a:lnSpc>
              </a:pPr>
              <a:r>
                <a:rPr lang="en-US" sz="2565" b="0" i="0" spc="25">
                  <a:solidFill>
                    <a:srgbClr val="FFFFFF"/>
                  </a:solidFill>
                  <a:latin typeface="Open Sans"/>
                </a:rPr>
                <a:t>$4500</a:t>
              </a:r>
            </a:p>
          </p:txBody>
        </p:sp>
      </p:grpSp>
      <p:sp>
        <p:nvSpPr>
          <p:cNvPr id="10" name="TextBox 10"/>
          <p:cNvSpPr txBox="1"/>
          <p:nvPr/>
        </p:nvSpPr>
        <p:spPr>
          <a:xfrm>
            <a:off x="-741217" y="775702"/>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0029"/>
            <a:ext cx="12470094" cy="1286790"/>
          </a:xfrm>
          <a:prstGeom prst="rect">
            <a:avLst/>
          </a:prstGeom>
        </p:spPr>
        <p:txBody>
          <a:bodyPr lIns="0" tIns="0" rIns="0" bIns="0" rtlCol="0" anchor="t">
            <a:spAutoFit/>
          </a:bodyPr>
          <a:lstStyle/>
          <a:p>
            <a:pPr>
              <a:lnSpc>
                <a:spcPts val="10431"/>
              </a:lnSpc>
            </a:pPr>
            <a:r>
              <a:rPr lang="en-US" sz="7670" b="0" i="0" spc="76">
                <a:solidFill>
                  <a:srgbClr val="3097A8"/>
                </a:solidFill>
                <a:latin typeface="Open Sans Light"/>
              </a:rPr>
              <a:t>Blain Luxury Premium Suite</a:t>
            </a:r>
          </a:p>
        </p:txBody>
      </p:sp>
      <p:grpSp>
        <p:nvGrpSpPr>
          <p:cNvPr id="3" name="Group 3"/>
          <p:cNvGrpSpPr/>
          <p:nvPr/>
        </p:nvGrpSpPr>
        <p:grpSpPr>
          <a:xfrm>
            <a:off x="0" y="1813547"/>
            <a:ext cx="18443775" cy="9781964"/>
            <a:chOff x="0" y="0"/>
            <a:chExt cx="24591700" cy="13042619"/>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6309800" cy="6457809"/>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436800" y="0"/>
              <a:ext cx="8154900" cy="1304261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6584809"/>
              <a:ext cx="16309800" cy="6457809"/>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alphaModFix amt="19999"/>
            <a:extLst>
              <a:ext uri="{28A0092B-C50C-407E-A947-70E740481C1C}">
                <a14:useLocalDpi xmlns:a14="http://schemas.microsoft.com/office/drawing/2010/main"/>
              </a:ext>
            </a:extLst>
          </a:blip>
          <a:srcRect/>
          <a:stretch>
            <a:fillRect/>
          </a:stretch>
        </p:blipFill>
        <p:spPr>
          <a:xfrm>
            <a:off x="593266" y="457763"/>
            <a:ext cx="12135048" cy="9412226"/>
          </a:xfrm>
          <a:prstGeom prst="rect">
            <a:avLst/>
          </a:prstGeom>
        </p:spPr>
      </p:pic>
      <p:grpSp>
        <p:nvGrpSpPr>
          <p:cNvPr id="3" name="Group 3"/>
          <p:cNvGrpSpPr/>
          <p:nvPr/>
        </p:nvGrpSpPr>
        <p:grpSpPr>
          <a:xfrm>
            <a:off x="1028700" y="2925251"/>
            <a:ext cx="10024665" cy="5481105"/>
            <a:chOff x="0" y="0"/>
            <a:chExt cx="13366221" cy="7308140"/>
          </a:xfrm>
        </p:grpSpPr>
        <p:sp>
          <p:nvSpPr>
            <p:cNvPr id="4" name="TextBox 4"/>
            <p:cNvSpPr txBox="1"/>
            <p:nvPr/>
          </p:nvSpPr>
          <p:spPr>
            <a:xfrm>
              <a:off x="0" y="5714290"/>
              <a:ext cx="13332859" cy="1593850"/>
            </a:xfrm>
            <a:prstGeom prst="rect">
              <a:avLst/>
            </a:prstGeom>
          </p:spPr>
          <p:txBody>
            <a:bodyPr lIns="0" tIns="0" rIns="0" bIns="0" rtlCol="0" anchor="t">
              <a:spAutoFit/>
            </a:bodyPr>
            <a:lstStyle/>
            <a:p>
              <a:pPr>
                <a:lnSpc>
                  <a:spcPts val="4950"/>
                </a:lnSpc>
              </a:pPr>
              <a:endParaRPr/>
            </a:p>
            <a:p>
              <a:pPr>
                <a:lnSpc>
                  <a:spcPts val="4950"/>
                </a:lnSpc>
              </a:pPr>
              <a:r>
                <a:rPr lang="en-US" sz="3300" b="0" i="0" spc="429">
                  <a:solidFill>
                    <a:srgbClr val="3097A8"/>
                  </a:solidFill>
                  <a:latin typeface="Open Sans"/>
                </a:rPr>
                <a:t>BRESIL POLO</a:t>
              </a:r>
            </a:p>
          </p:txBody>
        </p:sp>
        <p:sp>
          <p:nvSpPr>
            <p:cNvPr id="5" name="TextBox 5"/>
            <p:cNvSpPr txBox="1"/>
            <p:nvPr/>
          </p:nvSpPr>
          <p:spPr>
            <a:xfrm>
              <a:off x="0" y="276225"/>
              <a:ext cx="13366221" cy="5101167"/>
            </a:xfrm>
            <a:prstGeom prst="rect">
              <a:avLst/>
            </a:prstGeom>
          </p:spPr>
          <p:txBody>
            <a:bodyPr lIns="0" tIns="0" rIns="0" bIns="0" rtlCol="0" anchor="t">
              <a:spAutoFit/>
            </a:bodyPr>
            <a:lstStyle/>
            <a:p>
              <a:pPr>
                <a:lnSpc>
                  <a:spcPts val="14499"/>
                </a:lnSpc>
              </a:pPr>
              <a:r>
                <a:rPr lang="en-US" sz="14500" b="1" i="0">
                  <a:solidFill>
                    <a:srgbClr val="3097A8"/>
                  </a:solidFill>
                  <a:latin typeface="Open Sans"/>
                </a:rPr>
                <a:t>Grand</a:t>
              </a:r>
            </a:p>
            <a:p>
              <a:pPr>
                <a:lnSpc>
                  <a:spcPts val="14500"/>
                </a:lnSpc>
              </a:pPr>
              <a:r>
                <a:rPr lang="en-US" sz="14500" b="1" i="0">
                  <a:solidFill>
                    <a:srgbClr val="3097A8"/>
                  </a:solidFill>
                  <a:latin typeface="Open Sans"/>
                </a:rPr>
                <a:t>Suite</a:t>
              </a:r>
            </a:p>
          </p:txBody>
        </p:sp>
      </p:grpSp>
      <p:grpSp>
        <p:nvGrpSpPr>
          <p:cNvPr id="6" name="Group 6"/>
          <p:cNvGrpSpPr/>
          <p:nvPr/>
        </p:nvGrpSpPr>
        <p:grpSpPr>
          <a:xfrm>
            <a:off x="11259135" y="1028700"/>
            <a:ext cx="6000165" cy="8395903"/>
            <a:chOff x="0" y="0"/>
            <a:chExt cx="8000221" cy="11194537"/>
          </a:xfrm>
        </p:grpSpPr>
        <p:sp>
          <p:nvSpPr>
            <p:cNvPr id="7" name="AutoShape 7"/>
            <p:cNvSpPr/>
            <p:nvPr/>
          </p:nvSpPr>
          <p:spPr>
            <a:xfrm>
              <a:off x="0" y="0"/>
              <a:ext cx="8000221" cy="11194537"/>
            </a:xfrm>
            <a:prstGeom prst="rect">
              <a:avLst/>
            </a:prstGeom>
            <a:solidFill>
              <a:srgbClr val="3097A8"/>
            </a:solidFill>
          </p:spPr>
        </p:sp>
        <p:sp>
          <p:nvSpPr>
            <p:cNvPr id="8" name="TextBox 8"/>
            <p:cNvSpPr txBox="1"/>
            <p:nvPr/>
          </p:nvSpPr>
          <p:spPr>
            <a:xfrm>
              <a:off x="2019570" y="300318"/>
              <a:ext cx="5335057" cy="961319"/>
            </a:xfrm>
            <a:prstGeom prst="rect">
              <a:avLst/>
            </a:prstGeom>
          </p:spPr>
          <p:txBody>
            <a:bodyPr lIns="0" tIns="0" rIns="0" bIns="0" rtlCol="0" anchor="t">
              <a:spAutoFit/>
            </a:bodyPr>
            <a:lstStyle/>
            <a:p>
              <a:pPr algn="r">
                <a:lnSpc>
                  <a:spcPts val="5759"/>
                </a:lnSpc>
              </a:pPr>
              <a:r>
                <a:rPr lang="en-US" sz="4800" b="1" i="0" spc="480">
                  <a:solidFill>
                    <a:srgbClr val="FFFFFF"/>
                  </a:solidFill>
                  <a:latin typeface="Open Sans"/>
                </a:rPr>
                <a:t>RATES</a:t>
              </a:r>
            </a:p>
          </p:txBody>
        </p:sp>
        <p:sp>
          <p:nvSpPr>
            <p:cNvPr id="9" name="TextBox 9"/>
            <p:cNvSpPr txBox="1"/>
            <p:nvPr/>
          </p:nvSpPr>
          <p:spPr>
            <a:xfrm>
              <a:off x="959758" y="890076"/>
              <a:ext cx="4604766" cy="9651464"/>
            </a:xfrm>
            <a:prstGeom prst="rect">
              <a:avLst/>
            </a:prstGeom>
          </p:spPr>
          <p:txBody>
            <a:bodyPr lIns="0" tIns="0" rIns="0" bIns="0" rtlCol="0" anchor="t">
              <a:spAutoFit/>
            </a:bodyPr>
            <a:lstStyle/>
            <a:p>
              <a:pPr>
                <a:lnSpc>
                  <a:spcPts val="3847"/>
                </a:lnSpc>
              </a:pPr>
              <a:r>
                <a:rPr lang="en-US" sz="2565" b="0" i="0" spc="25">
                  <a:solidFill>
                    <a:srgbClr val="FFFFFF"/>
                  </a:solidFill>
                  <a:latin typeface="Open Sans"/>
                </a:rPr>
                <a:t>WINTER</a:t>
              </a:r>
            </a:p>
            <a:p>
              <a:pPr>
                <a:lnSpc>
                  <a:spcPts val="3847"/>
                </a:lnSpc>
              </a:pPr>
              <a:r>
                <a:rPr lang="en-US" sz="2565" b="0" i="0" spc="25">
                  <a:solidFill>
                    <a:srgbClr val="FFFFFF"/>
                  </a:solidFill>
                  <a:latin typeface="Open Sans"/>
                </a:rPr>
                <a:t>Jan 06 – Apr 15</a:t>
              </a:r>
            </a:p>
            <a:p>
              <a:pPr>
                <a:lnSpc>
                  <a:spcPts val="3847"/>
                </a:lnSpc>
              </a:pPr>
              <a:r>
                <a:rPr lang="en-US" sz="2565" b="0" i="0" spc="25">
                  <a:solidFill>
                    <a:srgbClr val="FFFFFF"/>
                  </a:solidFill>
                  <a:latin typeface="Open Sans"/>
                </a:rPr>
                <a:t>$4500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SPRING</a:t>
              </a:r>
            </a:p>
            <a:p>
              <a:pPr>
                <a:lnSpc>
                  <a:spcPts val="3847"/>
                </a:lnSpc>
              </a:pPr>
              <a:r>
                <a:rPr lang="en-US" sz="2565" b="0" i="0" spc="25">
                  <a:solidFill>
                    <a:srgbClr val="FFFFFF"/>
                  </a:solidFill>
                  <a:latin typeface="Open Sans"/>
                </a:rPr>
                <a:t>Apr 16 – July 31</a:t>
              </a:r>
            </a:p>
            <a:p>
              <a:pPr>
                <a:lnSpc>
                  <a:spcPts val="3847"/>
                </a:lnSpc>
              </a:pPr>
              <a:r>
                <a:rPr lang="en-US" sz="2565" b="0" i="0" spc="25">
                  <a:solidFill>
                    <a:srgbClr val="FFFFFF"/>
                  </a:solidFill>
                  <a:latin typeface="Open Sans"/>
                </a:rPr>
                <a:t>$2500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FALL</a:t>
              </a:r>
            </a:p>
            <a:p>
              <a:pPr>
                <a:lnSpc>
                  <a:spcPts val="3847"/>
                </a:lnSpc>
              </a:pPr>
              <a:r>
                <a:rPr lang="en-US" sz="2565" b="0" i="0" spc="25">
                  <a:solidFill>
                    <a:srgbClr val="FFFFFF"/>
                  </a:solidFill>
                  <a:latin typeface="Open Sans"/>
                </a:rPr>
                <a:t>Nov 02 – Dec 15 </a:t>
              </a:r>
            </a:p>
            <a:p>
              <a:pPr>
                <a:lnSpc>
                  <a:spcPts val="3847"/>
                </a:lnSpc>
              </a:pPr>
              <a:r>
                <a:rPr lang="en-US" sz="2565" b="0" i="0" spc="25">
                  <a:solidFill>
                    <a:srgbClr val="FFFFFF"/>
                  </a:solidFill>
                  <a:latin typeface="Open Sans"/>
                </a:rPr>
                <a:t>$3500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FESTIVE</a:t>
              </a:r>
            </a:p>
            <a:p>
              <a:pPr>
                <a:lnSpc>
                  <a:spcPts val="3847"/>
                </a:lnSpc>
              </a:pPr>
              <a:r>
                <a:rPr lang="en-US" sz="2565" b="0" i="0" spc="25">
                  <a:solidFill>
                    <a:srgbClr val="FFFFFF"/>
                  </a:solidFill>
                  <a:latin typeface="Open Sans"/>
                </a:rPr>
                <a:t>Dec 16 – Jan 05 </a:t>
              </a:r>
            </a:p>
            <a:p>
              <a:pPr>
                <a:lnSpc>
                  <a:spcPts val="3847"/>
                </a:lnSpc>
              </a:pPr>
              <a:r>
                <a:rPr lang="en-US" sz="2565" b="0" i="0" spc="25">
                  <a:solidFill>
                    <a:srgbClr val="FFFFFF"/>
                  </a:solidFill>
                  <a:latin typeface="Open Sans"/>
                </a:rPr>
                <a:t>$6000</a:t>
              </a:r>
            </a:p>
          </p:txBody>
        </p:sp>
      </p:grpSp>
      <p:sp>
        <p:nvSpPr>
          <p:cNvPr id="10" name="TextBox 10"/>
          <p:cNvSpPr txBox="1"/>
          <p:nvPr/>
        </p:nvSpPr>
        <p:spPr>
          <a:xfrm>
            <a:off x="-1350817" y="1019175"/>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38300"/>
            <a:ext cx="18288000" cy="8648700"/>
            <a:chOff x="0" y="0"/>
            <a:chExt cx="24384000" cy="115316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15316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11531600"/>
            </a:xfrm>
            <a:prstGeom prst="rect">
              <a:avLst/>
            </a:prstGeom>
          </p:spPr>
        </p:pic>
      </p:grpSp>
      <p:sp>
        <p:nvSpPr>
          <p:cNvPr id="5" name="TextBox 5"/>
          <p:cNvSpPr txBox="1"/>
          <p:nvPr/>
        </p:nvSpPr>
        <p:spPr>
          <a:xfrm>
            <a:off x="1028700" y="178410"/>
            <a:ext cx="12288282" cy="1260310"/>
          </a:xfrm>
          <a:prstGeom prst="rect">
            <a:avLst/>
          </a:prstGeom>
        </p:spPr>
        <p:txBody>
          <a:bodyPr lIns="0" tIns="0" rIns="0" bIns="0" rtlCol="0" anchor="t">
            <a:spAutoFit/>
          </a:bodyPr>
          <a:lstStyle/>
          <a:p>
            <a:pPr>
              <a:lnSpc>
                <a:spcPts val="10279"/>
              </a:lnSpc>
            </a:pPr>
            <a:r>
              <a:rPr lang="en-US" sz="7558" b="0" i="0" spc="75">
                <a:solidFill>
                  <a:srgbClr val="3097A8"/>
                </a:solidFill>
                <a:latin typeface="Open Sans Light"/>
              </a:rPr>
              <a:t>Bresil Polo Grand Suite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3781" y="210962"/>
            <a:ext cx="14251313" cy="1125472"/>
          </a:xfrm>
          <a:prstGeom prst="rect">
            <a:avLst/>
          </a:prstGeom>
        </p:spPr>
        <p:txBody>
          <a:bodyPr lIns="0" tIns="0" rIns="0" bIns="0" rtlCol="0" anchor="t">
            <a:spAutoFit/>
          </a:bodyPr>
          <a:lstStyle/>
          <a:p>
            <a:pPr>
              <a:lnSpc>
                <a:spcPts val="9155"/>
              </a:lnSpc>
            </a:pPr>
            <a:r>
              <a:rPr lang="en-US" sz="6732" b="0" i="0" spc="67">
                <a:solidFill>
                  <a:srgbClr val="3097A8"/>
                </a:solidFill>
                <a:latin typeface="Open Sans Light"/>
              </a:rPr>
              <a:t>Polo Lounge, Media &amp; Conference</a:t>
            </a:r>
          </a:p>
        </p:txBody>
      </p:sp>
      <p:grpSp>
        <p:nvGrpSpPr>
          <p:cNvPr id="3" name="Group 3"/>
          <p:cNvGrpSpPr/>
          <p:nvPr/>
        </p:nvGrpSpPr>
        <p:grpSpPr>
          <a:xfrm>
            <a:off x="0" y="1532957"/>
            <a:ext cx="18288000" cy="8754043"/>
            <a:chOff x="0" y="0"/>
            <a:chExt cx="24384000" cy="11672057"/>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5772529"/>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577252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5899529"/>
              <a:ext cx="12128500" cy="5772529"/>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255500" y="5899529"/>
              <a:ext cx="12128500" cy="577252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0100" y="-685800"/>
            <a:ext cx="19812000" cy="11315700"/>
          </a:xfrm>
          <a:prstGeom prst="rect">
            <a:avLst/>
          </a:prstGeom>
          <a:solidFill>
            <a:srgbClr val="3097A8"/>
          </a:solidFill>
        </p:spPr>
      </p:sp>
      <p:grpSp>
        <p:nvGrpSpPr>
          <p:cNvPr id="3" name="Group 3"/>
          <p:cNvGrpSpPr/>
          <p:nvPr/>
        </p:nvGrpSpPr>
        <p:grpSpPr>
          <a:xfrm>
            <a:off x="629218" y="1379096"/>
            <a:ext cx="17125382" cy="8565004"/>
            <a:chOff x="0" y="0"/>
            <a:chExt cx="22299684" cy="11104703"/>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3346" y="356140"/>
              <a:ext cx="21744640" cy="10460670"/>
            </a:xfrm>
            <a:prstGeom prst="rect">
              <a:avLst/>
            </a:prstGeom>
          </p:spPr>
        </p:pic>
        <p:grpSp>
          <p:nvGrpSpPr>
            <p:cNvPr id="5" name="Group 5"/>
            <p:cNvGrpSpPr/>
            <p:nvPr/>
          </p:nvGrpSpPr>
          <p:grpSpPr>
            <a:xfrm>
              <a:off x="0" y="0"/>
              <a:ext cx="22299684" cy="11104703"/>
              <a:chOff x="0" y="0"/>
              <a:chExt cx="3705400" cy="1845199"/>
            </a:xfrm>
          </p:grpSpPr>
          <p:sp>
            <p:nvSpPr>
              <p:cNvPr id="6" name="Freeform 6"/>
              <p:cNvSpPr/>
              <p:nvPr/>
            </p:nvSpPr>
            <p:spPr>
              <a:xfrm>
                <a:off x="0" y="0"/>
                <a:ext cx="3705399" cy="1845199"/>
              </a:xfrm>
              <a:custGeom>
                <a:avLst/>
                <a:gdLst/>
                <a:ahLst/>
                <a:cxnLst/>
                <a:rect l="l" t="t" r="r" b="b"/>
                <a:pathLst>
                  <a:path w="3705399" h="1845199">
                    <a:moveTo>
                      <a:pt x="0" y="0"/>
                    </a:moveTo>
                    <a:lnTo>
                      <a:pt x="0" y="1845199"/>
                    </a:lnTo>
                    <a:lnTo>
                      <a:pt x="3705399" y="1845199"/>
                    </a:lnTo>
                    <a:lnTo>
                      <a:pt x="3705399" y="0"/>
                    </a:lnTo>
                    <a:lnTo>
                      <a:pt x="0" y="0"/>
                    </a:lnTo>
                    <a:close/>
                    <a:moveTo>
                      <a:pt x="3644440" y="1784239"/>
                    </a:moveTo>
                    <a:lnTo>
                      <a:pt x="59690" y="1784239"/>
                    </a:lnTo>
                    <a:lnTo>
                      <a:pt x="59690" y="59690"/>
                    </a:lnTo>
                    <a:lnTo>
                      <a:pt x="3644440" y="59690"/>
                    </a:lnTo>
                    <a:lnTo>
                      <a:pt x="3644440" y="1784239"/>
                    </a:lnTo>
                    <a:close/>
                  </a:path>
                </a:pathLst>
              </a:custGeom>
              <a:solidFill>
                <a:srgbClr val="FFFFFF"/>
              </a:solidFill>
            </p:spPr>
          </p:sp>
        </p:grpSp>
      </p:grpSp>
      <p:sp>
        <p:nvSpPr>
          <p:cNvPr id="7" name="TextBox 7"/>
          <p:cNvSpPr txBox="1"/>
          <p:nvPr/>
        </p:nvSpPr>
        <p:spPr>
          <a:xfrm>
            <a:off x="5257800" y="155178"/>
            <a:ext cx="12039600" cy="1025922"/>
          </a:xfrm>
          <a:prstGeom prst="rect">
            <a:avLst/>
          </a:prstGeom>
        </p:spPr>
        <p:txBody>
          <a:bodyPr wrap="square" lIns="0" tIns="0" rIns="0" bIns="0" rtlCol="0" anchor="t">
            <a:spAutoFit/>
          </a:bodyPr>
          <a:lstStyle/>
          <a:p>
            <a:pPr algn="ctr">
              <a:lnSpc>
                <a:spcPts val="8011"/>
              </a:lnSpc>
            </a:pPr>
            <a:r>
              <a:rPr lang="en-US" sz="7200" b="0" i="0" spc="58" dirty="0">
                <a:solidFill>
                  <a:srgbClr val="FFFFFF"/>
                </a:solidFill>
                <a:latin typeface="Open Sans Light"/>
              </a:rPr>
              <a:t>The Tropical Grand Mansion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7700" y="571500"/>
            <a:ext cx="12001500" cy="9182100"/>
            <a:chOff x="0" y="0"/>
            <a:chExt cx="16002000" cy="12242800"/>
          </a:xfrm>
        </p:grpSpPr>
        <p:pic>
          <p:nvPicPr>
            <p:cNvPr id="3" name="Picture 3"/>
            <p:cNvPicPr>
              <a:picLocks noChangeAspect="1"/>
            </p:cNvPicPr>
            <p:nvPr/>
          </p:nvPicPr>
          <p:blipFill>
            <a:blip r:embed="rId2" cstate="email">
              <a:alphaModFix amt="19999"/>
              <a:extLst>
                <a:ext uri="{28A0092B-C50C-407E-A947-70E740481C1C}">
                  <a14:useLocalDpi xmlns:a14="http://schemas.microsoft.com/office/drawing/2010/main"/>
                </a:ext>
              </a:extLst>
            </a:blip>
            <a:srcRect/>
            <a:stretch>
              <a:fillRect/>
            </a:stretch>
          </p:blipFill>
          <p:spPr>
            <a:xfrm>
              <a:off x="0" y="0"/>
              <a:ext cx="16002000" cy="12242800"/>
            </a:xfrm>
            <a:prstGeom prst="rect">
              <a:avLst/>
            </a:prstGeom>
          </p:spPr>
        </p:pic>
      </p:grpSp>
      <p:grpSp>
        <p:nvGrpSpPr>
          <p:cNvPr id="4" name="Group 4"/>
          <p:cNvGrpSpPr/>
          <p:nvPr/>
        </p:nvGrpSpPr>
        <p:grpSpPr>
          <a:xfrm>
            <a:off x="952500" y="3236825"/>
            <a:ext cx="9035786" cy="2725603"/>
            <a:chOff x="0" y="0"/>
            <a:chExt cx="12047715" cy="3634137"/>
          </a:xfrm>
        </p:grpSpPr>
        <p:sp>
          <p:nvSpPr>
            <p:cNvPr id="5" name="TextBox 5"/>
            <p:cNvSpPr txBox="1"/>
            <p:nvPr/>
          </p:nvSpPr>
          <p:spPr>
            <a:xfrm>
              <a:off x="0" y="2948578"/>
              <a:ext cx="12017645" cy="685559"/>
            </a:xfrm>
            <a:prstGeom prst="rect">
              <a:avLst/>
            </a:prstGeom>
          </p:spPr>
          <p:txBody>
            <a:bodyPr lIns="0" tIns="0" rIns="0" bIns="0" rtlCol="0" anchor="t">
              <a:spAutoFit/>
            </a:bodyPr>
            <a:lstStyle/>
            <a:p>
              <a:pPr>
                <a:lnSpc>
                  <a:spcPts val="4461"/>
                </a:lnSpc>
              </a:pPr>
              <a:r>
                <a:rPr lang="en-US" sz="2974" b="0" i="0" spc="386">
                  <a:solidFill>
                    <a:srgbClr val="3097A8"/>
                  </a:solidFill>
                  <a:latin typeface="Open Sans"/>
                </a:rPr>
                <a:t>JOSEPH </a:t>
              </a:r>
            </a:p>
          </p:txBody>
        </p:sp>
        <p:sp>
          <p:nvSpPr>
            <p:cNvPr id="6" name="TextBox 6"/>
            <p:cNvSpPr txBox="1"/>
            <p:nvPr/>
          </p:nvSpPr>
          <p:spPr>
            <a:xfrm>
              <a:off x="0" y="247650"/>
              <a:ext cx="12047715" cy="2397133"/>
            </a:xfrm>
            <a:prstGeom prst="rect">
              <a:avLst/>
            </a:prstGeom>
          </p:spPr>
          <p:txBody>
            <a:bodyPr lIns="0" tIns="0" rIns="0" bIns="0" rtlCol="0" anchor="t">
              <a:spAutoFit/>
            </a:bodyPr>
            <a:lstStyle/>
            <a:p>
              <a:pPr>
                <a:lnSpc>
                  <a:spcPts val="13069"/>
                </a:lnSpc>
              </a:pPr>
              <a:r>
                <a:rPr lang="en-US" sz="13069" b="1" i="0">
                  <a:solidFill>
                    <a:srgbClr val="3097A8"/>
                  </a:solidFill>
                  <a:latin typeface="Open Sans"/>
                </a:rPr>
                <a:t>Penthouse</a:t>
              </a:r>
            </a:p>
          </p:txBody>
        </p:sp>
      </p:grpSp>
      <p:grpSp>
        <p:nvGrpSpPr>
          <p:cNvPr id="7" name="Group 7"/>
          <p:cNvGrpSpPr/>
          <p:nvPr/>
        </p:nvGrpSpPr>
        <p:grpSpPr>
          <a:xfrm>
            <a:off x="11259135" y="1028700"/>
            <a:ext cx="6000165" cy="8395903"/>
            <a:chOff x="0" y="0"/>
            <a:chExt cx="8000221" cy="11194537"/>
          </a:xfrm>
        </p:grpSpPr>
        <p:sp>
          <p:nvSpPr>
            <p:cNvPr id="8" name="AutoShape 8"/>
            <p:cNvSpPr/>
            <p:nvPr/>
          </p:nvSpPr>
          <p:spPr>
            <a:xfrm>
              <a:off x="0" y="0"/>
              <a:ext cx="8000221" cy="11194537"/>
            </a:xfrm>
            <a:prstGeom prst="rect">
              <a:avLst/>
            </a:prstGeom>
            <a:solidFill>
              <a:srgbClr val="3097A8"/>
            </a:solidFill>
          </p:spPr>
        </p:sp>
        <p:sp>
          <p:nvSpPr>
            <p:cNvPr id="9" name="TextBox 9"/>
            <p:cNvSpPr txBox="1"/>
            <p:nvPr/>
          </p:nvSpPr>
          <p:spPr>
            <a:xfrm>
              <a:off x="2019570" y="300318"/>
              <a:ext cx="5335057" cy="961319"/>
            </a:xfrm>
            <a:prstGeom prst="rect">
              <a:avLst/>
            </a:prstGeom>
          </p:spPr>
          <p:txBody>
            <a:bodyPr lIns="0" tIns="0" rIns="0" bIns="0" rtlCol="0" anchor="t">
              <a:spAutoFit/>
            </a:bodyPr>
            <a:lstStyle/>
            <a:p>
              <a:pPr algn="r">
                <a:lnSpc>
                  <a:spcPts val="5759"/>
                </a:lnSpc>
              </a:pPr>
              <a:r>
                <a:rPr lang="en-US" sz="4800" b="1" i="0" spc="480">
                  <a:solidFill>
                    <a:srgbClr val="FFFFFF"/>
                  </a:solidFill>
                  <a:latin typeface="Open Sans"/>
                </a:rPr>
                <a:t>RATES</a:t>
              </a:r>
            </a:p>
          </p:txBody>
        </p:sp>
        <p:sp>
          <p:nvSpPr>
            <p:cNvPr id="10" name="TextBox 10"/>
            <p:cNvSpPr txBox="1"/>
            <p:nvPr/>
          </p:nvSpPr>
          <p:spPr>
            <a:xfrm>
              <a:off x="959758" y="890076"/>
              <a:ext cx="4604766" cy="9651464"/>
            </a:xfrm>
            <a:prstGeom prst="rect">
              <a:avLst/>
            </a:prstGeom>
          </p:spPr>
          <p:txBody>
            <a:bodyPr lIns="0" tIns="0" rIns="0" bIns="0" rtlCol="0" anchor="t">
              <a:spAutoFit/>
            </a:bodyPr>
            <a:lstStyle/>
            <a:p>
              <a:pPr>
                <a:lnSpc>
                  <a:spcPts val="3847"/>
                </a:lnSpc>
              </a:pPr>
              <a:r>
                <a:rPr lang="en-US" sz="2565" b="0" i="0" spc="25">
                  <a:solidFill>
                    <a:srgbClr val="FFFFFF"/>
                  </a:solidFill>
                  <a:latin typeface="Open Sans"/>
                </a:rPr>
                <a:t>WINTER</a:t>
              </a:r>
            </a:p>
            <a:p>
              <a:pPr>
                <a:lnSpc>
                  <a:spcPts val="3847"/>
                </a:lnSpc>
              </a:pPr>
              <a:r>
                <a:rPr lang="en-US" sz="2565" b="0" i="0" spc="25">
                  <a:solidFill>
                    <a:srgbClr val="FFFFFF"/>
                  </a:solidFill>
                  <a:latin typeface="Open Sans"/>
                </a:rPr>
                <a:t>Jan 06 – Apr 15</a:t>
              </a:r>
            </a:p>
            <a:p>
              <a:pPr>
                <a:lnSpc>
                  <a:spcPts val="3847"/>
                </a:lnSpc>
              </a:pPr>
              <a:r>
                <a:rPr lang="en-US" sz="2565" b="0" i="0" spc="25">
                  <a:solidFill>
                    <a:srgbClr val="FFFFFF"/>
                  </a:solidFill>
                  <a:latin typeface="Open Sans"/>
                </a:rPr>
                <a:t>$7500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SPRING</a:t>
              </a:r>
            </a:p>
            <a:p>
              <a:pPr>
                <a:lnSpc>
                  <a:spcPts val="3847"/>
                </a:lnSpc>
              </a:pPr>
              <a:r>
                <a:rPr lang="en-US" sz="2565" b="0" i="0" spc="25">
                  <a:solidFill>
                    <a:srgbClr val="FFFFFF"/>
                  </a:solidFill>
                  <a:latin typeface="Open Sans"/>
                </a:rPr>
                <a:t>Apr 16 – July 31</a:t>
              </a:r>
            </a:p>
            <a:p>
              <a:pPr>
                <a:lnSpc>
                  <a:spcPts val="3847"/>
                </a:lnSpc>
              </a:pPr>
              <a:r>
                <a:rPr lang="en-US" sz="2565" b="0" i="0" spc="25">
                  <a:solidFill>
                    <a:srgbClr val="FFFFFF"/>
                  </a:solidFill>
                  <a:latin typeface="Open Sans"/>
                </a:rPr>
                <a:t>$3500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FALL</a:t>
              </a:r>
            </a:p>
            <a:p>
              <a:pPr>
                <a:lnSpc>
                  <a:spcPts val="3847"/>
                </a:lnSpc>
              </a:pPr>
              <a:r>
                <a:rPr lang="en-US" sz="2565" b="0" i="0" spc="25">
                  <a:solidFill>
                    <a:srgbClr val="FFFFFF"/>
                  </a:solidFill>
                  <a:latin typeface="Open Sans"/>
                </a:rPr>
                <a:t>Nov 02 – Dec 15 </a:t>
              </a:r>
            </a:p>
            <a:p>
              <a:pPr>
                <a:lnSpc>
                  <a:spcPts val="3847"/>
                </a:lnSpc>
              </a:pPr>
              <a:r>
                <a:rPr lang="en-US" sz="2565" b="0" i="0" spc="25">
                  <a:solidFill>
                    <a:srgbClr val="FFFFFF"/>
                  </a:solidFill>
                  <a:latin typeface="Open Sans"/>
                </a:rPr>
                <a:t>$4000</a:t>
              </a:r>
            </a:p>
            <a:p>
              <a:pPr>
                <a:lnSpc>
                  <a:spcPts val="3847"/>
                </a:lnSpc>
              </a:pPr>
              <a:endParaRPr lang="en-US" sz="2565" b="0" i="0" spc="25">
                <a:solidFill>
                  <a:srgbClr val="FFFFFF"/>
                </a:solidFill>
                <a:latin typeface="Open Sans"/>
              </a:endParaRPr>
            </a:p>
            <a:p>
              <a:pPr>
                <a:lnSpc>
                  <a:spcPts val="3847"/>
                </a:lnSpc>
              </a:pPr>
              <a:r>
                <a:rPr lang="en-US" sz="2565" b="0" i="0" spc="25">
                  <a:solidFill>
                    <a:srgbClr val="FFFFFF"/>
                  </a:solidFill>
                  <a:latin typeface="Open Sans"/>
                </a:rPr>
                <a:t>FESTIVE</a:t>
              </a:r>
            </a:p>
            <a:p>
              <a:pPr>
                <a:lnSpc>
                  <a:spcPts val="3847"/>
                </a:lnSpc>
              </a:pPr>
              <a:r>
                <a:rPr lang="en-US" sz="2565" b="0" i="0" spc="25">
                  <a:solidFill>
                    <a:srgbClr val="FFFFFF"/>
                  </a:solidFill>
                  <a:latin typeface="Open Sans"/>
                </a:rPr>
                <a:t>Dec 16 – Jan 05 </a:t>
              </a:r>
            </a:p>
            <a:p>
              <a:pPr>
                <a:lnSpc>
                  <a:spcPts val="3847"/>
                </a:lnSpc>
              </a:pPr>
              <a:r>
                <a:rPr lang="en-US" sz="2565" b="0" i="0" spc="25">
                  <a:solidFill>
                    <a:srgbClr val="FFFFFF"/>
                  </a:solidFill>
                  <a:latin typeface="Open Sans"/>
                </a:rPr>
                <a:t>$12,500</a:t>
              </a:r>
            </a:p>
          </p:txBody>
        </p:sp>
      </p:grpSp>
      <p:sp>
        <p:nvSpPr>
          <p:cNvPr id="11" name="TextBox 11"/>
          <p:cNvSpPr txBox="1"/>
          <p:nvPr/>
        </p:nvSpPr>
        <p:spPr>
          <a:xfrm>
            <a:off x="-741217" y="775702"/>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400300"/>
            <a:ext cx="18288000" cy="7886700"/>
            <a:chOff x="0" y="0"/>
            <a:chExt cx="24384000" cy="105156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05156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10515600"/>
            </a:xfrm>
            <a:prstGeom prst="rect">
              <a:avLst/>
            </a:prstGeom>
          </p:spPr>
        </p:pic>
      </p:grpSp>
      <p:sp>
        <p:nvSpPr>
          <p:cNvPr id="5" name="TextBox 5"/>
          <p:cNvSpPr txBox="1"/>
          <p:nvPr/>
        </p:nvSpPr>
        <p:spPr>
          <a:xfrm>
            <a:off x="1028700" y="411181"/>
            <a:ext cx="13367019" cy="1370438"/>
          </a:xfrm>
          <a:prstGeom prst="rect">
            <a:avLst/>
          </a:prstGeom>
        </p:spPr>
        <p:txBody>
          <a:bodyPr lIns="0" tIns="0" rIns="0" bIns="0" rtlCol="0" anchor="t">
            <a:spAutoFit/>
          </a:bodyPr>
          <a:lstStyle/>
          <a:p>
            <a:pPr>
              <a:lnSpc>
                <a:spcPts val="11181"/>
              </a:lnSpc>
            </a:pPr>
            <a:r>
              <a:rPr lang="en-US" sz="8222" b="0" i="0" spc="82" dirty="0">
                <a:solidFill>
                  <a:srgbClr val="3097A8"/>
                </a:solidFill>
                <a:latin typeface="Open Sans Light"/>
              </a:rPr>
              <a:t>Joseph Penthouse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1120" y="531714"/>
            <a:ext cx="16970509" cy="1131720"/>
          </a:xfrm>
          <a:prstGeom prst="rect">
            <a:avLst/>
          </a:prstGeom>
        </p:spPr>
        <p:txBody>
          <a:bodyPr wrap="square" lIns="0" tIns="0" rIns="0" bIns="0" rtlCol="0" anchor="t">
            <a:spAutoFit/>
          </a:bodyPr>
          <a:lstStyle/>
          <a:p>
            <a:pPr>
              <a:lnSpc>
                <a:spcPts val="9351"/>
              </a:lnSpc>
            </a:pPr>
            <a:r>
              <a:rPr lang="en-US" sz="6000" b="0" i="0" spc="68" dirty="0">
                <a:solidFill>
                  <a:srgbClr val="3097A8"/>
                </a:solidFill>
                <a:latin typeface="Open Sans Light"/>
              </a:rPr>
              <a:t>Joseph Penthouse Living, Dining &amp; Terrace</a:t>
            </a:r>
          </a:p>
        </p:txBody>
      </p:sp>
      <p:grpSp>
        <p:nvGrpSpPr>
          <p:cNvPr id="3" name="Group 3"/>
          <p:cNvGrpSpPr/>
          <p:nvPr/>
        </p:nvGrpSpPr>
        <p:grpSpPr>
          <a:xfrm>
            <a:off x="0" y="2276919"/>
            <a:ext cx="18288000" cy="7763443"/>
            <a:chOff x="0" y="0"/>
            <a:chExt cx="24384000" cy="10351257"/>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5112129"/>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511212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5239129"/>
              <a:ext cx="12128500" cy="5112129"/>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255500" y="5239129"/>
              <a:ext cx="12128500" cy="5112129"/>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 y="0"/>
            <a:ext cx="18364200" cy="2362200"/>
          </a:xfrm>
          <a:prstGeom prst="rect">
            <a:avLst/>
          </a:prstGeom>
          <a:solidFill>
            <a:srgbClr val="3097A8"/>
          </a:solidFill>
        </p:spPr>
      </p:sp>
      <p:sp>
        <p:nvSpPr>
          <p:cNvPr id="3" name="TextBox 3"/>
          <p:cNvSpPr txBox="1"/>
          <p:nvPr/>
        </p:nvSpPr>
        <p:spPr>
          <a:xfrm>
            <a:off x="688805" y="311838"/>
            <a:ext cx="13380180" cy="1097862"/>
          </a:xfrm>
          <a:prstGeom prst="rect">
            <a:avLst/>
          </a:prstGeom>
        </p:spPr>
        <p:txBody>
          <a:bodyPr lIns="0" tIns="0" rIns="0" bIns="0" rtlCol="0" anchor="t">
            <a:spAutoFit/>
          </a:bodyPr>
          <a:lstStyle/>
          <a:p>
            <a:pPr>
              <a:lnSpc>
                <a:spcPts val="8907"/>
              </a:lnSpc>
            </a:pPr>
            <a:r>
              <a:rPr lang="en-US" sz="6549" b="0" i="0" spc="65">
                <a:solidFill>
                  <a:srgbClr val="FFFFFF"/>
                </a:solidFill>
                <a:latin typeface="Open Sans"/>
              </a:rPr>
              <a:t>JULIANS - A Tropical French Bistro</a:t>
            </a:r>
          </a:p>
        </p:txBody>
      </p:sp>
      <p:sp>
        <p:nvSpPr>
          <p:cNvPr id="4" name="TextBox 4"/>
          <p:cNvSpPr txBox="1"/>
          <p:nvPr/>
        </p:nvSpPr>
        <p:spPr>
          <a:xfrm>
            <a:off x="202611" y="1478224"/>
            <a:ext cx="14000017" cy="492775"/>
          </a:xfrm>
          <a:prstGeom prst="rect">
            <a:avLst/>
          </a:prstGeom>
        </p:spPr>
        <p:txBody>
          <a:bodyPr lIns="0" tIns="0" rIns="0" bIns="0" rtlCol="0" anchor="t">
            <a:spAutoFit/>
          </a:bodyPr>
          <a:lstStyle/>
          <a:p>
            <a:pPr algn="ctr">
              <a:lnSpc>
                <a:spcPts val="3935"/>
              </a:lnSpc>
            </a:pPr>
            <a:r>
              <a:rPr lang="en-US" sz="3199" i="0" spc="479">
                <a:solidFill>
                  <a:srgbClr val="FFFFFF"/>
                </a:solidFill>
                <a:latin typeface="Open Sans"/>
              </a:rPr>
              <a:t>AWARD WINNING FIVE-STAR CUISINE</a:t>
            </a:r>
          </a:p>
        </p:txBody>
      </p:sp>
      <p:grpSp>
        <p:nvGrpSpPr>
          <p:cNvPr id="5" name="Group 5"/>
          <p:cNvGrpSpPr/>
          <p:nvPr/>
        </p:nvGrpSpPr>
        <p:grpSpPr>
          <a:xfrm>
            <a:off x="-76200" y="2362200"/>
            <a:ext cx="18364200" cy="7924800"/>
            <a:chOff x="0" y="0"/>
            <a:chExt cx="24485600" cy="10566400"/>
          </a:xfrm>
        </p:grpSpPr>
        <p:pic>
          <p:nvPicPr>
            <p:cNvPr id="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79300" cy="10566400"/>
            </a:xfrm>
            <a:prstGeom prst="rect">
              <a:avLst/>
            </a:prstGeom>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306300" y="0"/>
              <a:ext cx="12179300" cy="5219700"/>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306300" y="5346700"/>
              <a:ext cx="12179300" cy="5219700"/>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88805" y="388038"/>
            <a:ext cx="13380180" cy="1097862"/>
          </a:xfrm>
          <a:prstGeom prst="rect">
            <a:avLst/>
          </a:prstGeom>
        </p:spPr>
        <p:txBody>
          <a:bodyPr lIns="0" tIns="0" rIns="0" bIns="0" rtlCol="0" anchor="t">
            <a:spAutoFit/>
          </a:bodyPr>
          <a:lstStyle/>
          <a:p>
            <a:pPr>
              <a:lnSpc>
                <a:spcPts val="8907"/>
              </a:lnSpc>
            </a:pPr>
            <a:r>
              <a:rPr lang="en-US" sz="6549" b="0" i="0" spc="65">
                <a:solidFill>
                  <a:srgbClr val="FFFFFF"/>
                </a:solidFill>
                <a:latin typeface="Open Sans"/>
              </a:rPr>
              <a:t>JULIANS - A Tropical French Bistro</a:t>
            </a:r>
          </a:p>
        </p:txBody>
      </p:sp>
      <p:sp>
        <p:nvSpPr>
          <p:cNvPr id="4" name="TextBox 4"/>
          <p:cNvSpPr txBox="1"/>
          <p:nvPr/>
        </p:nvSpPr>
        <p:spPr>
          <a:xfrm>
            <a:off x="202611" y="1554424"/>
            <a:ext cx="14000017" cy="492775"/>
          </a:xfrm>
          <a:prstGeom prst="rect">
            <a:avLst/>
          </a:prstGeom>
        </p:spPr>
        <p:txBody>
          <a:bodyPr lIns="0" tIns="0" rIns="0" bIns="0" rtlCol="0" anchor="t">
            <a:spAutoFit/>
          </a:bodyPr>
          <a:lstStyle/>
          <a:p>
            <a:pPr algn="ctr">
              <a:lnSpc>
                <a:spcPts val="3935"/>
              </a:lnSpc>
            </a:pPr>
            <a:r>
              <a:rPr lang="en-US" sz="3199" i="0" spc="479">
                <a:solidFill>
                  <a:srgbClr val="FFFFFF"/>
                </a:solidFill>
                <a:latin typeface="Open Sans"/>
              </a:rPr>
              <a:t>AWARD WINNING FIVE-STAR CUISINE</a:t>
            </a:r>
          </a:p>
        </p:txBody>
      </p:sp>
      <p:grpSp>
        <p:nvGrpSpPr>
          <p:cNvPr id="5" name="Group 5"/>
          <p:cNvGrpSpPr/>
          <p:nvPr/>
        </p:nvGrpSpPr>
        <p:grpSpPr>
          <a:xfrm>
            <a:off x="0" y="0"/>
            <a:ext cx="18288000" cy="10287000"/>
            <a:chOff x="0" y="0"/>
            <a:chExt cx="24384000" cy="13716000"/>
          </a:xfrm>
        </p:grpSpPr>
        <p:pic>
          <p:nvPicPr>
            <p:cNvPr id="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sp>
        <p:nvSpPr>
          <p:cNvPr id="7" name="TextBox 18">
            <a:extLst>
              <a:ext uri="{FF2B5EF4-FFF2-40B4-BE49-F238E27FC236}">
                <a16:creationId xmlns:a16="http://schemas.microsoft.com/office/drawing/2014/main" id="{14CD0869-CFF0-4E8F-B84D-C273A24343BB}"/>
              </a:ext>
            </a:extLst>
          </p:cNvPr>
          <p:cNvSpPr txBox="1"/>
          <p:nvPr/>
        </p:nvSpPr>
        <p:spPr>
          <a:xfrm>
            <a:off x="13106400" y="8770676"/>
            <a:ext cx="4642588" cy="507511"/>
          </a:xfrm>
          <a:prstGeom prst="rect">
            <a:avLst/>
          </a:prstGeom>
        </p:spPr>
        <p:txBody>
          <a:bodyPr wrap="square" lIns="0" tIns="0" rIns="0" bIns="0" rtlCol="0" anchor="t">
            <a:spAutoFit/>
          </a:bodyPr>
          <a:lstStyle/>
          <a:p>
            <a:pPr algn="ctr">
              <a:lnSpc>
                <a:spcPts val="3944"/>
              </a:lnSpc>
            </a:pPr>
            <a:r>
              <a:rPr lang="en-US" sz="4000" spc="140" dirty="0">
                <a:solidFill>
                  <a:srgbClr val="FFFFFF"/>
                </a:solidFill>
                <a:latin typeface="Open Sans" panose="020B0604020202020204" charset="0"/>
                <a:ea typeface="Open Sans" panose="020B0604020202020204" charset="0"/>
                <a:cs typeface="Open Sans" panose="020B0604020202020204" charset="0"/>
              </a:rPr>
              <a:t>Grand Gazebo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8043333" cy="1371600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170333" y="0"/>
              <a:ext cx="8043333" cy="13716000"/>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340667" y="0"/>
              <a:ext cx="8043333" cy="13716000"/>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88805" y="388038"/>
            <a:ext cx="13380180" cy="1097862"/>
          </a:xfrm>
          <a:prstGeom prst="rect">
            <a:avLst/>
          </a:prstGeom>
        </p:spPr>
        <p:txBody>
          <a:bodyPr lIns="0" tIns="0" rIns="0" bIns="0" rtlCol="0" anchor="t">
            <a:spAutoFit/>
          </a:bodyPr>
          <a:lstStyle/>
          <a:p>
            <a:pPr>
              <a:lnSpc>
                <a:spcPts val="8907"/>
              </a:lnSpc>
            </a:pPr>
            <a:r>
              <a:rPr lang="en-US" sz="6549" b="0" i="0" spc="65">
                <a:solidFill>
                  <a:srgbClr val="FFFFFF"/>
                </a:solidFill>
                <a:latin typeface="Open Sans"/>
              </a:rPr>
              <a:t>JULIANS - A Tropical French Bistro</a:t>
            </a:r>
          </a:p>
        </p:txBody>
      </p:sp>
      <p:sp>
        <p:nvSpPr>
          <p:cNvPr id="4" name="TextBox 4"/>
          <p:cNvSpPr txBox="1"/>
          <p:nvPr/>
        </p:nvSpPr>
        <p:spPr>
          <a:xfrm>
            <a:off x="202611" y="1554424"/>
            <a:ext cx="14000017" cy="492775"/>
          </a:xfrm>
          <a:prstGeom prst="rect">
            <a:avLst/>
          </a:prstGeom>
        </p:spPr>
        <p:txBody>
          <a:bodyPr lIns="0" tIns="0" rIns="0" bIns="0" rtlCol="0" anchor="t">
            <a:spAutoFit/>
          </a:bodyPr>
          <a:lstStyle/>
          <a:p>
            <a:pPr algn="ctr">
              <a:lnSpc>
                <a:spcPts val="3935"/>
              </a:lnSpc>
            </a:pPr>
            <a:r>
              <a:rPr lang="en-US" sz="3199" i="0" spc="479">
                <a:solidFill>
                  <a:srgbClr val="FFFFFF"/>
                </a:solidFill>
                <a:latin typeface="Open Sans"/>
              </a:rPr>
              <a:t>AWARD WINNING FIVE-STAR CUISINE</a:t>
            </a:r>
          </a:p>
        </p:txBody>
      </p:sp>
      <p:grpSp>
        <p:nvGrpSpPr>
          <p:cNvPr id="5" name="Group 5"/>
          <p:cNvGrpSpPr/>
          <p:nvPr/>
        </p:nvGrpSpPr>
        <p:grpSpPr>
          <a:xfrm>
            <a:off x="0" y="0"/>
            <a:ext cx="18288000" cy="10287000"/>
            <a:chOff x="0" y="0"/>
            <a:chExt cx="24384000" cy="13716000"/>
          </a:xfrm>
        </p:grpSpPr>
        <p:pic>
          <p:nvPicPr>
            <p:cNvPr id="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6794500"/>
            </a:xfrm>
            <a:prstGeom prst="rect">
              <a:avLst/>
            </a:prstGeom>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6794500"/>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6921500"/>
              <a:ext cx="12128500" cy="6794500"/>
            </a:xfrm>
            <a:prstGeom prst="rect">
              <a:avLst/>
            </a:prstGeom>
          </p:spPr>
        </p:pic>
        <p:pic>
          <p:nvPicPr>
            <p:cNvPr id="9"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255500" y="6921500"/>
              <a:ext cx="12128500" cy="6794500"/>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362200"/>
          </a:xfrm>
          <a:prstGeom prst="rect">
            <a:avLst/>
          </a:prstGeom>
          <a:solidFill>
            <a:srgbClr val="3097A8"/>
          </a:solidFill>
        </p:spPr>
      </p:sp>
      <p:sp>
        <p:nvSpPr>
          <p:cNvPr id="3" name="TextBox 3"/>
          <p:cNvSpPr txBox="1"/>
          <p:nvPr/>
        </p:nvSpPr>
        <p:spPr>
          <a:xfrm>
            <a:off x="688805" y="311838"/>
            <a:ext cx="13380180" cy="1097862"/>
          </a:xfrm>
          <a:prstGeom prst="rect">
            <a:avLst/>
          </a:prstGeom>
        </p:spPr>
        <p:txBody>
          <a:bodyPr lIns="0" tIns="0" rIns="0" bIns="0" rtlCol="0" anchor="t">
            <a:spAutoFit/>
          </a:bodyPr>
          <a:lstStyle/>
          <a:p>
            <a:pPr>
              <a:lnSpc>
                <a:spcPts val="8907"/>
              </a:lnSpc>
            </a:pPr>
            <a:r>
              <a:rPr lang="en-US" sz="6549" b="0" i="0" spc="65">
                <a:solidFill>
                  <a:srgbClr val="FFFFFF"/>
                </a:solidFill>
                <a:latin typeface="Open Sans"/>
              </a:rPr>
              <a:t>AIDAN SPA</a:t>
            </a:r>
          </a:p>
        </p:txBody>
      </p:sp>
      <p:sp>
        <p:nvSpPr>
          <p:cNvPr id="4" name="TextBox 4"/>
          <p:cNvSpPr txBox="1"/>
          <p:nvPr/>
        </p:nvSpPr>
        <p:spPr>
          <a:xfrm>
            <a:off x="-749889" y="1400175"/>
            <a:ext cx="14000017" cy="492775"/>
          </a:xfrm>
          <a:prstGeom prst="rect">
            <a:avLst/>
          </a:prstGeom>
        </p:spPr>
        <p:txBody>
          <a:bodyPr lIns="0" tIns="0" rIns="0" bIns="0" rtlCol="0" anchor="t">
            <a:spAutoFit/>
          </a:bodyPr>
          <a:lstStyle/>
          <a:p>
            <a:pPr algn="ctr">
              <a:lnSpc>
                <a:spcPts val="3935"/>
              </a:lnSpc>
            </a:pPr>
            <a:r>
              <a:rPr lang="en-US" sz="3199" i="0" spc="479">
                <a:solidFill>
                  <a:srgbClr val="FFFFFF"/>
                </a:solidFill>
                <a:latin typeface="Open Sans"/>
              </a:rPr>
              <a:t>WE BELIEVE WELLNESS IS A LIFESTYLE</a:t>
            </a:r>
          </a:p>
        </p:txBody>
      </p:sp>
      <p:grpSp>
        <p:nvGrpSpPr>
          <p:cNvPr id="5" name="Group 5"/>
          <p:cNvGrpSpPr/>
          <p:nvPr/>
        </p:nvGrpSpPr>
        <p:grpSpPr>
          <a:xfrm>
            <a:off x="0" y="2362200"/>
            <a:ext cx="18288000" cy="7924800"/>
            <a:chOff x="0" y="0"/>
            <a:chExt cx="24384000" cy="10566400"/>
          </a:xfrm>
        </p:grpSpPr>
        <p:pic>
          <p:nvPicPr>
            <p:cNvPr id="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28500" cy="10566400"/>
            </a:xfrm>
            <a:prstGeom prst="rect">
              <a:avLst/>
            </a:prstGeom>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255500" y="0"/>
              <a:ext cx="12128500" cy="5219700"/>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255500" y="5346700"/>
              <a:ext cx="12128500" cy="5219700"/>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99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06551" y="771888"/>
            <a:ext cx="13766453" cy="8999818"/>
          </a:xfrm>
          <a:prstGeom prst="rect">
            <a:avLst/>
          </a:prstGeom>
        </p:spPr>
      </p:pic>
      <p:sp>
        <p:nvSpPr>
          <p:cNvPr id="3" name="TextBox 3"/>
          <p:cNvSpPr txBox="1"/>
          <p:nvPr/>
        </p:nvSpPr>
        <p:spPr>
          <a:xfrm>
            <a:off x="694627" y="6774542"/>
            <a:ext cx="4031074" cy="3039294"/>
          </a:xfrm>
          <a:prstGeom prst="rect">
            <a:avLst/>
          </a:prstGeom>
        </p:spPr>
        <p:txBody>
          <a:bodyPr lIns="0" tIns="0" rIns="0" bIns="0" rtlCol="0" anchor="t">
            <a:spAutoFit/>
          </a:bodyPr>
          <a:lstStyle/>
          <a:p>
            <a:pPr>
              <a:lnSpc>
                <a:spcPts val="4914"/>
              </a:lnSpc>
            </a:pPr>
            <a:r>
              <a:rPr lang="en-US" sz="4200" i="0" spc="-277" dirty="0">
                <a:solidFill>
                  <a:srgbClr val="3097A8"/>
                </a:solidFill>
                <a:latin typeface="Open Sans"/>
              </a:rPr>
              <a:t>2019 - 2020</a:t>
            </a:r>
          </a:p>
          <a:p>
            <a:pPr>
              <a:lnSpc>
                <a:spcPts val="9416"/>
              </a:lnSpc>
            </a:pPr>
            <a:r>
              <a:rPr lang="en-US" sz="8799" i="0" dirty="0">
                <a:solidFill>
                  <a:srgbClr val="3097A8"/>
                </a:solidFill>
                <a:latin typeface="Open Sans"/>
              </a:rPr>
              <a:t>Rate </a:t>
            </a:r>
          </a:p>
          <a:p>
            <a:pPr>
              <a:lnSpc>
                <a:spcPts val="9416"/>
              </a:lnSpc>
            </a:pPr>
            <a:r>
              <a:rPr lang="en-US" sz="8799" i="0" dirty="0">
                <a:solidFill>
                  <a:srgbClr val="3097A8"/>
                </a:solidFill>
                <a:latin typeface="Open Sans"/>
              </a:rPr>
              <a:t>Card</a:t>
            </a:r>
          </a:p>
        </p:txBody>
      </p:sp>
      <p:sp>
        <p:nvSpPr>
          <p:cNvPr id="4" name="TextBox 4"/>
          <p:cNvSpPr txBox="1"/>
          <p:nvPr/>
        </p:nvSpPr>
        <p:spPr>
          <a:xfrm>
            <a:off x="4132669" y="981075"/>
            <a:ext cx="13314217" cy="496472"/>
          </a:xfrm>
          <a:prstGeom prst="rect">
            <a:avLst/>
          </a:prstGeom>
        </p:spPr>
        <p:txBody>
          <a:bodyPr lIns="0" tIns="0" rIns="0" bIns="0" rtlCol="0" anchor="t">
            <a:spAutoFit/>
          </a:bodyPr>
          <a:lstStyle/>
          <a:p>
            <a:pPr algn="ctr">
              <a:lnSpc>
                <a:spcPts val="3935"/>
              </a:lnSpc>
            </a:pPr>
            <a:r>
              <a:rPr lang="en-US" sz="3199" b="1" i="0" spc="479">
                <a:solidFill>
                  <a:srgbClr val="FFFFFF"/>
                </a:solidFill>
                <a:latin typeface="Open Sans"/>
              </a:rPr>
              <a:t>Q HOTEL ANGUILLA.COM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7000"/>
          </a:blip>
          <a:srcRect/>
          <a:stretch>
            <a:fillRect/>
          </a:stretch>
        </p:blipFill>
        <p:spPr>
          <a:xfrm>
            <a:off x="1751790" y="6109"/>
            <a:ext cx="14273157" cy="104194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97A8"/>
        </a:solidFill>
        <a:effectLst/>
      </p:bgPr>
    </p:bg>
    <p:spTree>
      <p:nvGrpSpPr>
        <p:cNvPr id="1" name=""/>
        <p:cNvGrpSpPr/>
        <p:nvPr/>
      </p:nvGrpSpPr>
      <p:grpSpPr>
        <a:xfrm>
          <a:off x="0" y="0"/>
          <a:ext cx="0" cy="0"/>
          <a:chOff x="0" y="0"/>
          <a:chExt cx="0" cy="0"/>
        </a:xfrm>
      </p:grpSpPr>
      <p:sp>
        <p:nvSpPr>
          <p:cNvPr id="2" name="TextBox 2"/>
          <p:cNvSpPr txBox="1"/>
          <p:nvPr/>
        </p:nvSpPr>
        <p:spPr>
          <a:xfrm rot="5400000">
            <a:off x="13452900" y="5214506"/>
            <a:ext cx="7927567" cy="464820"/>
          </a:xfrm>
          <a:prstGeom prst="rect">
            <a:avLst/>
          </a:prstGeom>
        </p:spPr>
        <p:txBody>
          <a:bodyPr lIns="0" tIns="0" rIns="0" bIns="0" rtlCol="0" anchor="t">
            <a:spAutoFit/>
          </a:bodyPr>
          <a:lstStyle/>
          <a:p>
            <a:pPr algn="r">
              <a:lnSpc>
                <a:spcPts val="3779"/>
              </a:lnSpc>
            </a:pPr>
            <a:r>
              <a:rPr lang="en-US" sz="2700" b="0" i="0" spc="162">
                <a:solidFill>
                  <a:srgbClr val="FFFFFF">
                    <a:alpha val="74902"/>
                  </a:srgbClr>
                </a:solidFill>
                <a:latin typeface="Open Sans"/>
              </a:rPr>
              <a:t>Owner Geoffrey Fieger</a:t>
            </a:r>
          </a:p>
        </p:txBody>
      </p:sp>
      <p:sp>
        <p:nvSpPr>
          <p:cNvPr id="3" name="AutoShape 3"/>
          <p:cNvSpPr/>
          <p:nvPr/>
        </p:nvSpPr>
        <p:spPr>
          <a:xfrm>
            <a:off x="609600" y="1977487"/>
            <a:ext cx="10380884" cy="7621072"/>
          </a:xfrm>
          <a:prstGeom prst="rect">
            <a:avLst/>
          </a:prstGeom>
          <a:solidFill>
            <a:srgbClr val="FFFFFF">
              <a:alpha val="14901"/>
            </a:srgbClr>
          </a:solidFill>
        </p:spPr>
      </p:sp>
      <p:sp>
        <p:nvSpPr>
          <p:cNvPr id="4" name="TextBox 4"/>
          <p:cNvSpPr txBox="1"/>
          <p:nvPr/>
        </p:nvSpPr>
        <p:spPr>
          <a:xfrm>
            <a:off x="1371600" y="2813259"/>
            <a:ext cx="8414204" cy="6445041"/>
          </a:xfrm>
          <a:prstGeom prst="rect">
            <a:avLst/>
          </a:prstGeom>
        </p:spPr>
        <p:txBody>
          <a:bodyPr lIns="0" tIns="0" rIns="0" bIns="0" rtlCol="0" anchor="t">
            <a:spAutoFit/>
          </a:bodyPr>
          <a:lstStyle/>
          <a:p>
            <a:pPr algn="r">
              <a:lnSpc>
                <a:spcPts val="5686"/>
              </a:lnSpc>
            </a:pPr>
            <a:r>
              <a:rPr lang="en-US" sz="4180" b="0" i="0" spc="41">
                <a:solidFill>
                  <a:srgbClr val="FFFFFF"/>
                </a:solidFill>
                <a:latin typeface="Open Sans"/>
              </a:rPr>
              <a:t>It took 10 years to perfect my vision. We are proud to offer Quintessence Hotel as an unparalleled destination for discerning guests who desire unrivaled luxury, privacy and personalized pampering. It is for these special guests that Quintessence was created.</a:t>
            </a:r>
          </a:p>
        </p:txBody>
      </p:sp>
      <p:pic>
        <p:nvPicPr>
          <p:cNvPr id="5"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4085291" cy="2664233"/>
          </a:xfrm>
          <a:prstGeom prst="rect">
            <a:avLst/>
          </a:prstGeom>
        </p:spPr>
      </p:pic>
      <p:pic>
        <p:nvPicPr>
          <p:cNvPr id="6" name="Picture 6"/>
          <p:cNvPicPr>
            <a:picLocks noChangeAspect="1"/>
          </p:cNvPicPr>
          <p:nvPr/>
        </p:nvPicPr>
        <p:blipFill>
          <a:blip r:embed="rId3"/>
          <a:srcRect/>
          <a:stretch>
            <a:fillRect/>
          </a:stretch>
        </p:blipFill>
        <p:spPr>
          <a:xfrm>
            <a:off x="10436815" y="538309"/>
            <a:ext cx="6480758" cy="9127829"/>
          </a:xfrm>
          <a:prstGeom prst="rect">
            <a:avLst/>
          </a:prstGeom>
        </p:spPr>
      </p:pic>
      <p:pic>
        <p:nvPicPr>
          <p:cNvPr id="7" name="Picture 7"/>
          <p:cNvPicPr>
            <a:picLocks noChangeAspect="1"/>
          </p:cNvPicPr>
          <p:nvPr/>
        </p:nvPicPr>
        <p:blipFill>
          <a:blip r:embed="rId4"/>
          <a:srcRect/>
          <a:stretch>
            <a:fillRect/>
          </a:stretch>
        </p:blipFill>
        <p:spPr>
          <a:xfrm rot="-10800000">
            <a:off x="876300" y="2204138"/>
            <a:ext cx="1179730" cy="92018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6891" y="625229"/>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4887" y="3009256"/>
            <a:ext cx="18937774" cy="7590499"/>
          </a:xfrm>
          <a:prstGeom prst="rect">
            <a:avLst/>
          </a:prstGeom>
        </p:spPr>
      </p:pic>
      <p:grpSp>
        <p:nvGrpSpPr>
          <p:cNvPr id="4" name="Group 4"/>
          <p:cNvGrpSpPr/>
          <p:nvPr/>
        </p:nvGrpSpPr>
        <p:grpSpPr>
          <a:xfrm>
            <a:off x="3028550" y="1533549"/>
            <a:ext cx="12230901" cy="3793010"/>
            <a:chOff x="0" y="0"/>
            <a:chExt cx="16307868" cy="5057347"/>
          </a:xfrm>
        </p:grpSpPr>
        <p:sp>
          <p:nvSpPr>
            <p:cNvPr id="5" name="AutoShape 5"/>
            <p:cNvSpPr/>
            <p:nvPr/>
          </p:nvSpPr>
          <p:spPr>
            <a:xfrm>
              <a:off x="0" y="0"/>
              <a:ext cx="16307868" cy="5057347"/>
            </a:xfrm>
            <a:prstGeom prst="rect">
              <a:avLst/>
            </a:prstGeom>
            <a:solidFill>
              <a:srgbClr val="3097A8"/>
            </a:solidFill>
          </p:spPr>
        </p:sp>
        <p:sp>
          <p:nvSpPr>
            <p:cNvPr id="6" name="TextBox 6"/>
            <p:cNvSpPr txBox="1"/>
            <p:nvPr/>
          </p:nvSpPr>
          <p:spPr>
            <a:xfrm>
              <a:off x="750077" y="803131"/>
              <a:ext cx="14807714" cy="1303387"/>
            </a:xfrm>
            <a:prstGeom prst="rect">
              <a:avLst/>
            </a:prstGeom>
          </p:spPr>
          <p:txBody>
            <a:bodyPr lIns="0" tIns="0" rIns="0" bIns="0" rtlCol="0" anchor="t">
              <a:spAutoFit/>
            </a:bodyPr>
            <a:lstStyle/>
            <a:p>
              <a:pPr algn="ctr">
                <a:lnSpc>
                  <a:spcPts val="7056"/>
                </a:lnSpc>
              </a:pPr>
              <a:r>
                <a:rPr lang="en-US" sz="7200" b="0" i="0">
                  <a:solidFill>
                    <a:srgbClr val="FFFFFF"/>
                  </a:solidFill>
                  <a:latin typeface="Open Sans"/>
                </a:rPr>
                <a:t>RESERVE NOW</a:t>
              </a:r>
            </a:p>
          </p:txBody>
        </p:sp>
        <p:sp>
          <p:nvSpPr>
            <p:cNvPr id="7" name="TextBox 7"/>
            <p:cNvSpPr txBox="1"/>
            <p:nvPr/>
          </p:nvSpPr>
          <p:spPr>
            <a:xfrm>
              <a:off x="750077" y="2439335"/>
              <a:ext cx="14807714" cy="1967281"/>
            </a:xfrm>
            <a:prstGeom prst="rect">
              <a:avLst/>
            </a:prstGeom>
          </p:spPr>
          <p:txBody>
            <a:bodyPr lIns="0" tIns="0" rIns="0" bIns="0" rtlCol="0" anchor="t">
              <a:spAutoFit/>
            </a:bodyPr>
            <a:lstStyle/>
            <a:p>
              <a:pPr algn="ctr">
                <a:lnSpc>
                  <a:spcPts val="6216"/>
                </a:lnSpc>
              </a:pPr>
              <a:r>
                <a:rPr lang="en-US" sz="5600" b="0">
                  <a:solidFill>
                    <a:srgbClr val="FFFFFF"/>
                  </a:solidFill>
                  <a:latin typeface="Open Sans"/>
                </a:rPr>
                <a:t>264.498.8106 reservations@qhotelanguilla.com</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6891" y="625229"/>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pic>
        <p:nvPicPr>
          <p:cNvPr id="3" name="Picture 3"/>
          <p:cNvPicPr>
            <a:picLocks noChangeAspect="1"/>
          </p:cNvPicPr>
          <p:nvPr/>
        </p:nvPicPr>
        <p:blipFill>
          <a:blip r:embed="rId2"/>
          <a:srcRect/>
          <a:stretch>
            <a:fillRect/>
          </a:stretch>
        </p:blipFill>
        <p:spPr>
          <a:xfrm>
            <a:off x="5350394" y="2161470"/>
            <a:ext cx="7587212" cy="6449130"/>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947565" y="7014474"/>
            <a:ext cx="1707087" cy="1596126"/>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95424" y="6959561"/>
            <a:ext cx="1582934" cy="165103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6891" y="625229"/>
            <a:ext cx="13314217" cy="496472"/>
          </a:xfrm>
          <a:prstGeom prst="rect">
            <a:avLst/>
          </a:prstGeom>
        </p:spPr>
        <p:txBody>
          <a:bodyPr lIns="0" tIns="0" rIns="0" bIns="0" rtlCol="0" anchor="t">
            <a:spAutoFit/>
          </a:bodyPr>
          <a:lstStyle/>
          <a:p>
            <a:pPr algn="ctr">
              <a:lnSpc>
                <a:spcPts val="3935"/>
              </a:lnSpc>
            </a:pPr>
            <a:r>
              <a:rPr lang="en-US" sz="3199" b="1" i="0" spc="479">
                <a:solidFill>
                  <a:srgbClr val="3097A8"/>
                </a:solidFill>
                <a:latin typeface="Open Sans"/>
              </a:rPr>
              <a:t>Q HOTEL ANGUILLA.COM</a:t>
            </a:r>
          </a:p>
        </p:txBody>
      </p:sp>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593815" y="6897703"/>
            <a:ext cx="3100370" cy="2635315"/>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903353" y="8327665"/>
            <a:ext cx="1289147" cy="1205352"/>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59104" y="8223421"/>
            <a:ext cx="1255576" cy="13095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99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house with bushes in front of a building&#10;&#10;Description automatically generated">
            <a:extLst>
              <a:ext uri="{FF2B5EF4-FFF2-40B4-BE49-F238E27FC236}">
                <a16:creationId xmlns:a16="http://schemas.microsoft.com/office/drawing/2014/main" id="{DA1BF74C-02B5-42FA-B1DB-A80AC756AA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75" b="-123"/>
          <a:stretch/>
        </p:blipFill>
        <p:spPr>
          <a:xfrm>
            <a:off x="1026262" y="667512"/>
            <a:ext cx="14863878" cy="8508238"/>
          </a:xfrm>
          <a:prstGeom prst="rect">
            <a:avLst/>
          </a:prstGeom>
          <a:ln w="28575">
            <a:solidFill>
              <a:schemeClr val="bg1"/>
            </a:solidFill>
          </a:ln>
          <a:effectLst>
            <a:outerShdw blurRad="292100" dist="139700" dir="2700000" algn="tl" rotWithShape="0">
              <a:srgbClr val="333333">
                <a:alpha val="65000"/>
              </a:srgbClr>
            </a:outerShdw>
          </a:effectLst>
        </p:spPr>
      </p:pic>
      <p:pic>
        <p:nvPicPr>
          <p:cNvPr id="3" name="Picture 4">
            <a:extLst>
              <a:ext uri="{FF2B5EF4-FFF2-40B4-BE49-F238E27FC236}">
                <a16:creationId xmlns:a16="http://schemas.microsoft.com/office/drawing/2014/main" id="{D4213722-AD0D-4204-B82E-AFC669B9BE6A}"/>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rcRect/>
          <a:stretch>
            <a:fillRect/>
          </a:stretch>
        </p:blipFill>
        <p:spPr>
          <a:xfrm>
            <a:off x="9448800" y="3931412"/>
            <a:ext cx="8132175" cy="59364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F70AF51F-E487-4F7E-B372-59851AA29C08}"/>
              </a:ext>
            </a:extLst>
          </p:cNvPr>
          <p:cNvSpPr txBox="1"/>
          <p:nvPr/>
        </p:nvSpPr>
        <p:spPr>
          <a:xfrm>
            <a:off x="304800" y="800100"/>
            <a:ext cx="4642588" cy="507511"/>
          </a:xfrm>
          <a:prstGeom prst="rect">
            <a:avLst/>
          </a:prstGeom>
        </p:spPr>
        <p:txBody>
          <a:bodyPr wrap="square" lIns="0" tIns="0" rIns="0" bIns="0" rtlCol="0" anchor="t">
            <a:spAutoFit/>
          </a:bodyPr>
          <a:lstStyle/>
          <a:p>
            <a:pPr algn="ctr">
              <a:lnSpc>
                <a:spcPts val="3944"/>
              </a:lnSpc>
            </a:pPr>
            <a:r>
              <a:rPr lang="en-US" sz="4000" spc="140" dirty="0">
                <a:solidFill>
                  <a:srgbClr val="FFFFFF"/>
                </a:solidFill>
                <a:latin typeface="Open Sans" panose="020B0604020202020204" charset="0"/>
                <a:ea typeface="Open Sans" panose="020B0604020202020204" charset="0"/>
                <a:cs typeface="Open Sans" panose="020B0604020202020204" charset="0"/>
              </a:rPr>
              <a:t>Grand Lobby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6213667" cy="9101667"/>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40667" y="0"/>
              <a:ext cx="8043333" cy="4487333"/>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340667" y="4614333"/>
              <a:ext cx="8043333" cy="9101667"/>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170333" y="9228667"/>
              <a:ext cx="8043333" cy="4487333"/>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9228667"/>
              <a:ext cx="8043333" cy="4487333"/>
            </a:xfrm>
            <a:prstGeom prst="rect">
              <a:avLst/>
            </a:prstGeom>
          </p:spPr>
        </p:pic>
      </p:grpSp>
      <p:sp>
        <p:nvSpPr>
          <p:cNvPr id="8" name="TextBox 18">
            <a:extLst>
              <a:ext uri="{FF2B5EF4-FFF2-40B4-BE49-F238E27FC236}">
                <a16:creationId xmlns:a16="http://schemas.microsoft.com/office/drawing/2014/main" id="{70279D38-8F83-498B-BB79-68754DA525EF}"/>
              </a:ext>
            </a:extLst>
          </p:cNvPr>
          <p:cNvSpPr txBox="1"/>
          <p:nvPr/>
        </p:nvSpPr>
        <p:spPr>
          <a:xfrm>
            <a:off x="0" y="647700"/>
            <a:ext cx="7162800" cy="507511"/>
          </a:xfrm>
          <a:prstGeom prst="rect">
            <a:avLst/>
          </a:prstGeom>
        </p:spPr>
        <p:txBody>
          <a:bodyPr wrap="square" lIns="0" tIns="0" rIns="0" bIns="0" rtlCol="0" anchor="t">
            <a:spAutoFit/>
          </a:bodyPr>
          <a:lstStyle/>
          <a:p>
            <a:pPr algn="ctr">
              <a:lnSpc>
                <a:spcPts val="3944"/>
              </a:lnSpc>
            </a:pPr>
            <a:r>
              <a:rPr lang="en-US" sz="4000" spc="140" dirty="0">
                <a:solidFill>
                  <a:srgbClr val="FFFFFF"/>
                </a:solidFill>
                <a:latin typeface="Open Sans" panose="020B0604020202020204" charset="0"/>
                <a:ea typeface="Open Sans" panose="020B0604020202020204" charset="0"/>
                <a:cs typeface="Open Sans" panose="020B0604020202020204" charset="0"/>
              </a:rPr>
              <a:t>The Art of Quintessence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mt="99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4" cstate="email">
            <a:extLst>
              <a:ext uri="{28A0092B-C50C-407E-A947-70E740481C1C}">
                <a14:useLocalDpi xmlns:a14="http://schemas.microsoft.com/office/drawing/2010/main"/>
              </a:ext>
            </a:extLst>
          </a:blip>
          <a:srcRect b="4029"/>
          <a:stretch/>
        </p:blipFill>
        <p:spPr>
          <a:xfrm>
            <a:off x="1143000" y="0"/>
            <a:ext cx="13795145" cy="10287000"/>
          </a:xfrm>
          <a:prstGeom prst="rect">
            <a:avLst/>
          </a:prstGeom>
        </p:spPr>
      </p:pic>
      <p:sp>
        <p:nvSpPr>
          <p:cNvPr id="6" name="TextBox 5">
            <a:extLst>
              <a:ext uri="{FF2B5EF4-FFF2-40B4-BE49-F238E27FC236}">
                <a16:creationId xmlns:a16="http://schemas.microsoft.com/office/drawing/2014/main" id="{0C6A8D5B-8A3C-4465-9BDE-525F50EABDC4}"/>
              </a:ext>
            </a:extLst>
          </p:cNvPr>
          <p:cNvSpPr txBox="1"/>
          <p:nvPr/>
        </p:nvSpPr>
        <p:spPr>
          <a:xfrm>
            <a:off x="8534400" y="8877300"/>
            <a:ext cx="6934200" cy="1102353"/>
          </a:xfrm>
          <a:prstGeom prst="rect">
            <a:avLst/>
          </a:prstGeom>
          <a:noFill/>
        </p:spPr>
        <p:txBody>
          <a:bodyPr wrap="square" rtlCol="0">
            <a:spAutoFit/>
          </a:bodyPr>
          <a:lstStyle/>
          <a:p>
            <a:pPr>
              <a:lnSpc>
                <a:spcPts val="3944"/>
              </a:lnSpc>
            </a:pPr>
            <a:r>
              <a:rPr lang="en-US" sz="4000" spc="140" dirty="0">
                <a:solidFill>
                  <a:srgbClr val="3097A8"/>
                </a:solidFill>
                <a:latin typeface="Open Sans" panose="020B0604020202020204" charset="0"/>
                <a:ea typeface="Open Sans" panose="020B0604020202020204" charset="0"/>
                <a:cs typeface="Open Sans" panose="020B0604020202020204" charset="0"/>
              </a:rPr>
              <a:t>Private Beach with </a:t>
            </a:r>
          </a:p>
          <a:p>
            <a:pPr>
              <a:lnSpc>
                <a:spcPts val="3944"/>
              </a:lnSpc>
            </a:pPr>
            <a:r>
              <a:rPr lang="en-US" sz="4000" spc="140" dirty="0">
                <a:solidFill>
                  <a:srgbClr val="3097A8"/>
                </a:solidFill>
                <a:latin typeface="Open Sans" panose="020B0604020202020204" charset="0"/>
                <a:ea typeface="Open Sans" panose="020B0604020202020204" charset="0"/>
                <a:cs typeface="Open Sans" panose="020B0604020202020204" charset="0"/>
              </a:rPr>
              <a:t>24-Hour Butler Service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email">
            <a:alphaModFix amt="56000"/>
            <a:extLst>
              <a:ext uri="{28A0092B-C50C-407E-A947-70E740481C1C}">
                <a14:useLocalDpi xmlns:a14="http://schemas.microsoft.com/office/drawing/2010/main"/>
              </a:ext>
            </a:extLst>
          </a:blip>
          <a:srcRect/>
          <a:stretch/>
        </p:blipFill>
        <p:spPr>
          <a:xfrm>
            <a:off x="11346511" y="4914900"/>
            <a:ext cx="6966889" cy="53721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623</Words>
  <Application>Microsoft Office PowerPoint</Application>
  <PresentationFormat>Custom</PresentationFormat>
  <Paragraphs>192</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Clear Sans Thin</vt:lpstr>
      <vt:lpstr>Open Sans</vt:lpstr>
      <vt:lpstr>Open Sans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Quintessence Hotel PRESENTATION</dc:title>
  <cp:lastModifiedBy>Jacquelyn Pierce</cp:lastModifiedBy>
  <cp:revision>6</cp:revision>
  <dcterms:created xsi:type="dcterms:W3CDTF">2006-08-16T00:00:00Z</dcterms:created>
  <dcterms:modified xsi:type="dcterms:W3CDTF">2019-06-07T20:31:23Z</dcterms:modified>
  <dc:identifier>DADcBVUnZvo</dc:identifier>
</cp:coreProperties>
</file>